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7"/>
  </p:notesMasterIdLst>
  <p:sldIdLst>
    <p:sldId id="257" r:id="rId4"/>
    <p:sldId id="281" r:id="rId5"/>
    <p:sldId id="264" r:id="rId6"/>
    <p:sldId id="275" r:id="rId8"/>
    <p:sldId id="282" r:id="rId9"/>
    <p:sldId id="260" r:id="rId10"/>
    <p:sldId id="262" r:id="rId11"/>
    <p:sldId id="265" r:id="rId12"/>
    <p:sldId id="267" r:id="rId13"/>
    <p:sldId id="259" r:id="rId14"/>
    <p:sldId id="273" r:id="rId15"/>
    <p:sldId id="271" r:id="rId1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0E7"/>
    <a:srgbClr val="497EE9"/>
    <a:srgbClr val="3399FF"/>
    <a:srgbClr val="0066FF"/>
    <a:srgbClr val="0099FF"/>
    <a:srgbClr val="0000FF"/>
    <a:srgbClr val="33CCCC"/>
    <a:srgbClr val="9FDEE5"/>
    <a:srgbClr val="A2E2DC"/>
    <a:srgbClr val="B6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F851B04-BB86-4E03-B7DC-5F3D42BD877A}" type="datetimeFigureOut">
              <a:rPr lang="zh-CN" altLang="en-US"/>
            </a:fld>
            <a:endParaRPr lang="zh-CN" altLang="en-US"/>
          </a:p>
        </p:txBody>
      </p:sp>
      <p:sp>
        <p:nvSpPr>
          <p:cNvPr id="17306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  <a:miter lim="800000"/>
          </a:ln>
        </p:spPr>
      </p:sp>
      <p:sp>
        <p:nvSpPr>
          <p:cNvPr id="1741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1741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E29859B-5BC9-4795-8B4A-7D3E1FED2F1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613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76131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fld id="{CB336E84-121E-4868-8C86-F451EF5D22B0}" type="slidenum">
              <a:rPr lang="zh-CN" altLang="en-US" smtClean="0">
                <a:ea typeface="宋体" panose="02010600030101010101" pitchFamily="2" charset="-122"/>
              </a:rPr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29859B-5BC9-4795-8B4A-7D3E1FED2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2835-727D-4EA3-A89D-4C4002634DE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A8AB-EDD8-4271-82CC-5277CE151D4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D5BE-38FA-497D-89FD-1DF4C69E274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0CA7E-67BE-4C54-8EF6-7D27EF2D80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A71A2-9313-4F49-ACD2-DD9C507D7F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F1F19-0A26-4D9C-B2CF-C3E6BBCE3B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2DB2-61A8-4B00-A4BE-D0A86F66F0B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15E2-E02F-44CB-8797-A011DBBE3E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C8B0-302A-4129-ADAB-34EB4E14FC8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2C9A0-E3E0-470F-BA0F-67448EF41F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B8315-9FB7-4FAF-9913-07DDCBBFAA5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C385F-3068-4D92-A9B1-4C2B0818E5D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CC5E6-488F-449F-8EE1-9D2179AFEE1D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3A12A-E97E-4C43-B47A-5A8169C3F07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37060-4F80-41E1-AC95-CF8431CAE416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16D3-A70F-4D52-8AB8-DC372C6467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779C2-533D-4FB9-8C89-D51900C34F7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D212E-555E-4D3B-ABC5-B65CBC22F8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E8D72-2CEF-4B51-A8B0-03286D3A2852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5099-132C-410C-89F6-D1EA38183AC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74537-0FC6-43B5-89ED-04B5BA0738B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A321-9D56-4882-9E49-65ACA6B3BA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B56F306-4347-49A7-BD23-EC3F9148ED53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28137B-481D-4791-A54A-544CD94B891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7"/>
          <p:cNvSpPr>
            <a:spLocks noChangeArrowheads="1"/>
          </p:cNvSpPr>
          <p:nvPr userDrawn="1"/>
        </p:nvSpPr>
        <p:spPr bwMode="auto">
          <a:xfrm>
            <a:off x="0" y="6340475"/>
            <a:ext cx="12192000" cy="517525"/>
          </a:xfrm>
          <a:prstGeom prst="rect">
            <a:avLst/>
          </a:prstGeom>
          <a:gradFill rotWithShape="0">
            <a:gsLst>
              <a:gs pos="0">
                <a:srgbClr val="F7FAFD"/>
              </a:gs>
              <a:gs pos="41000">
                <a:srgbClr val="F7FAFD"/>
              </a:gs>
              <a:gs pos="100000">
                <a:srgbClr val="595959"/>
              </a:gs>
            </a:gsLst>
            <a:lin ang="0" scaled="1"/>
          </a:gradFill>
          <a:ln w="12700">
            <a:solidFill>
              <a:schemeClr val="bg1"/>
            </a:solidFill>
            <a:miter lim="800000"/>
          </a:ln>
          <a:effectLst>
            <a:outerShdw dist="38100" dir="162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6392863"/>
            <a:ext cx="121920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5606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pic>
        <p:nvPicPr>
          <p:cNvPr id="3073" name="Picture 1" descr="C:\Users\Administrator\AppData\Roaming\Tencent\Users\392452413\TIM\WinTemp\RichOle\GABICVZ48_K{{0)1S7T`R4N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4"/>
            <a:ext cx="12192000" cy="1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pn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png"/><Relationship Id="rId3" Type="http://schemas.openxmlformats.org/officeDocument/2006/relationships/hyperlink" Target="http://www.heybrakes.com/" TargetMode="External"/><Relationship Id="rId2" Type="http://schemas.openxmlformats.org/officeDocument/2006/relationships/image" Target="../media/image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png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7426" y="1626216"/>
            <a:ext cx="109844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1959E7">
                      <a:alpha val="40000"/>
                    </a:srgbClr>
                  </a:outerShdw>
                </a:effectLst>
                <a:ea typeface="宋体" panose="02010600030101010101" pitchFamily="2" charset="-122"/>
              </a:rPr>
              <a:t>Heyi Machinery Components Co., Ltd.</a:t>
            </a:r>
            <a:endParaRPr lang="en-US" altLang="zh-CN" sz="5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srgbClr val="1959E7">
                    <a:alpha val="40000"/>
                  </a:srgbClr>
                </a:outerShdw>
              </a:effectLst>
              <a:ea typeface="宋体" panose="02010600030101010101" pitchFamily="2" charset="-122"/>
            </a:endParaRPr>
          </a:p>
          <a:p>
            <a:pPr algn="ctr" eaLnBrk="0" hangingPunct="0">
              <a:buFont typeface="Arial" panose="020B0604020202020204" pitchFamily="34" charset="0"/>
              <a:buNone/>
              <a:defRPr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srgbClr val="1959E7">
                    <a:alpha val="40000"/>
                  </a:srgbClr>
                </a:outerShdw>
              </a:effectLst>
              <a:ea typeface="宋体" panose="02010600030101010101" pitchFamily="2" charset="-122"/>
            </a:endParaRPr>
          </a:p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1959E7">
                      <a:alpha val="40000"/>
                    </a:srgbClr>
                  </a:outerShdw>
                </a:effectLst>
                <a:ea typeface="宋体" panose="02010600030101010101" pitchFamily="2" charset="-122"/>
              </a:rPr>
              <a:t> Your reliable partner in China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srgbClr val="1959E7">
                    <a:alpha val="40000"/>
                  </a:srgbClr>
                </a:outerShdw>
              </a:effectLst>
              <a:ea typeface="宋体" panose="02010600030101010101" pitchFamily="2" charset="-122"/>
            </a:endParaRPr>
          </a:p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1959E7">
                      <a:alpha val="40000"/>
                    </a:srgbClr>
                  </a:outerShdw>
                </a:effectLst>
                <a:ea typeface="宋体" panose="02010600030101010101" pitchFamily="2" charset="-122"/>
              </a:rPr>
              <a:t>Almost 20 years experience in the auto braking industry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srgbClr val="1959E7">
                    <a:alpha val="40000"/>
                  </a:srgb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2054" name="Picture 6" descr="C:\Users\Administrator\Desktop\图片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9" y="318424"/>
            <a:ext cx="1131340" cy="10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5094288"/>
            <a:ext cx="12258676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 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80" y="230625"/>
            <a:ext cx="966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13" descr="C:\Users\Administrator\Desktop\图片2.pn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01813" y="939800"/>
            <a:ext cx="8405812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圆角矩形 77"/>
          <p:cNvSpPr>
            <a:spLocks noChangeArrowheads="1"/>
          </p:cNvSpPr>
          <p:nvPr/>
        </p:nvSpPr>
        <p:spPr bwMode="auto">
          <a:xfrm>
            <a:off x="8529408" y="3552031"/>
            <a:ext cx="1028700" cy="417512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 algn="ctr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77159" name="圆角矩形 77"/>
          <p:cNvSpPr>
            <a:spLocks noChangeArrowheads="1"/>
          </p:cNvSpPr>
          <p:nvPr/>
        </p:nvSpPr>
        <p:spPr bwMode="auto">
          <a:xfrm>
            <a:off x="6426497" y="2129583"/>
            <a:ext cx="1028700" cy="417512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 algn="ctr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77161" name="文本框 31"/>
          <p:cNvSpPr txBox="1">
            <a:spLocks noChangeArrowheads="1"/>
          </p:cNvSpPr>
          <p:nvPr/>
        </p:nvSpPr>
        <p:spPr bwMode="auto">
          <a:xfrm>
            <a:off x="2774950" y="5262563"/>
            <a:ext cx="877888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162" name="圆角矩形 77"/>
          <p:cNvSpPr>
            <a:spLocks noChangeArrowheads="1"/>
          </p:cNvSpPr>
          <p:nvPr/>
        </p:nvSpPr>
        <p:spPr bwMode="auto">
          <a:xfrm>
            <a:off x="2822575" y="2544763"/>
            <a:ext cx="1028700" cy="417512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 algn="ctr">
            <a:noFill/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77163" name="TextBox 55"/>
          <p:cNvSpPr txBox="1">
            <a:spLocks noChangeArrowheads="1"/>
          </p:cNvSpPr>
          <p:nvPr/>
        </p:nvSpPr>
        <p:spPr bwMode="auto">
          <a:xfrm>
            <a:off x="2698750" y="2509838"/>
            <a:ext cx="1271588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North America </a:t>
            </a:r>
            <a:endParaRPr lang="en-US" altLang="zh-CN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30%</a:t>
            </a:r>
            <a:endParaRPr lang="zh-CN" altLang="en-US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7165" name="TextBox 56"/>
          <p:cNvSpPr txBox="1">
            <a:spLocks noChangeArrowheads="1"/>
          </p:cNvSpPr>
          <p:nvPr/>
        </p:nvSpPr>
        <p:spPr bwMode="auto">
          <a:xfrm>
            <a:off x="6602709" y="2121977"/>
            <a:ext cx="6762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Europe 65%</a:t>
            </a:r>
            <a:endParaRPr lang="zh-CN" altLang="en-US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7169" name="TextBox 57"/>
          <p:cNvSpPr txBox="1">
            <a:spLocks noChangeArrowheads="1"/>
          </p:cNvSpPr>
          <p:nvPr/>
        </p:nvSpPr>
        <p:spPr bwMode="auto">
          <a:xfrm>
            <a:off x="8551633" y="3530600"/>
            <a:ext cx="9842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All Others 5%</a:t>
            </a:r>
            <a:endParaRPr lang="zh-CN" altLang="en-US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7170" name="太阳形 61"/>
          <p:cNvSpPr>
            <a:spLocks noChangeArrowheads="1"/>
          </p:cNvSpPr>
          <p:nvPr/>
        </p:nvSpPr>
        <p:spPr bwMode="auto">
          <a:xfrm>
            <a:off x="8370888" y="2867025"/>
            <a:ext cx="171450" cy="200025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2506" y="35629"/>
            <a:ext cx="756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MARKET CONTRIBUTION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1" name="组合 5"/>
          <p:cNvGrpSpPr/>
          <p:nvPr/>
        </p:nvGrpSpPr>
        <p:grpSpPr bwMode="auto">
          <a:xfrm>
            <a:off x="1350963" y="4670425"/>
            <a:ext cx="4121150" cy="742950"/>
            <a:chOff x="0" y="0"/>
            <a:chExt cx="5862893" cy="695460"/>
          </a:xfrm>
        </p:grpSpPr>
        <p:sp>
          <p:nvSpPr>
            <p:cNvPr id="184375" name="矩形 6"/>
            <p:cNvSpPr>
              <a:spLocks noChangeArrowheads="1"/>
            </p:cNvSpPr>
            <p:nvPr/>
          </p:nvSpPr>
          <p:spPr bwMode="auto">
            <a:xfrm>
              <a:off x="375631" y="1"/>
              <a:ext cx="4803820" cy="695459"/>
            </a:xfrm>
            <a:prstGeom prst="rect">
              <a:avLst/>
            </a:prstGeom>
            <a:solidFill>
              <a:srgbClr val="FF4B4B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6" name="矩形 7"/>
            <p:cNvSpPr>
              <a:spLocks noChangeArrowheads="1"/>
            </p:cNvSpPr>
            <p:nvPr/>
          </p:nvSpPr>
          <p:spPr bwMode="auto">
            <a:xfrm>
              <a:off x="0" y="0"/>
              <a:ext cx="375634" cy="695459"/>
            </a:xfrm>
            <a:prstGeom prst="rect">
              <a:avLst/>
            </a:prstGeom>
            <a:solidFill>
              <a:srgbClr val="404040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7" name="椭圆 8"/>
            <p:cNvSpPr>
              <a:spLocks noChangeArrowheads="1"/>
            </p:cNvSpPr>
            <p:nvPr/>
          </p:nvSpPr>
          <p:spPr bwMode="auto">
            <a:xfrm>
              <a:off x="4859622" y="0"/>
              <a:ext cx="1003271" cy="695459"/>
            </a:xfrm>
            <a:prstGeom prst="ellipse">
              <a:avLst/>
            </a:prstGeom>
            <a:solidFill>
              <a:srgbClr val="F2F2F2"/>
            </a:solidFill>
            <a:ln w="3175">
              <a:solidFill>
                <a:srgbClr val="0D0D0D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4322" name="组合 5"/>
          <p:cNvGrpSpPr/>
          <p:nvPr/>
        </p:nvGrpSpPr>
        <p:grpSpPr bwMode="auto">
          <a:xfrm>
            <a:off x="1357313" y="3648075"/>
            <a:ext cx="4121150" cy="742950"/>
            <a:chOff x="0" y="0"/>
            <a:chExt cx="5862893" cy="695460"/>
          </a:xfrm>
        </p:grpSpPr>
        <p:sp>
          <p:nvSpPr>
            <p:cNvPr id="184372" name="矩形 6"/>
            <p:cNvSpPr>
              <a:spLocks noChangeArrowheads="1"/>
            </p:cNvSpPr>
            <p:nvPr/>
          </p:nvSpPr>
          <p:spPr bwMode="auto">
            <a:xfrm>
              <a:off x="375631" y="1"/>
              <a:ext cx="4803820" cy="695459"/>
            </a:xfrm>
            <a:prstGeom prst="rect">
              <a:avLst/>
            </a:prstGeom>
            <a:solidFill>
              <a:srgbClr val="FF4B4B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3" name="矩形 7"/>
            <p:cNvSpPr>
              <a:spLocks noChangeArrowheads="1"/>
            </p:cNvSpPr>
            <p:nvPr/>
          </p:nvSpPr>
          <p:spPr bwMode="auto">
            <a:xfrm>
              <a:off x="0" y="0"/>
              <a:ext cx="375634" cy="695459"/>
            </a:xfrm>
            <a:prstGeom prst="rect">
              <a:avLst/>
            </a:prstGeom>
            <a:solidFill>
              <a:srgbClr val="404040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4" name="椭圆 8"/>
            <p:cNvSpPr>
              <a:spLocks noChangeArrowheads="1"/>
            </p:cNvSpPr>
            <p:nvPr/>
          </p:nvSpPr>
          <p:spPr bwMode="auto">
            <a:xfrm>
              <a:off x="4859622" y="0"/>
              <a:ext cx="1003271" cy="695459"/>
            </a:xfrm>
            <a:prstGeom prst="ellipse">
              <a:avLst/>
            </a:prstGeom>
            <a:solidFill>
              <a:srgbClr val="F2F2F2"/>
            </a:solidFill>
            <a:ln w="3175">
              <a:solidFill>
                <a:srgbClr val="0D0D0D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4323" name="组合 5"/>
          <p:cNvGrpSpPr/>
          <p:nvPr/>
        </p:nvGrpSpPr>
        <p:grpSpPr bwMode="auto">
          <a:xfrm>
            <a:off x="1354138" y="2695575"/>
            <a:ext cx="4121150" cy="742950"/>
            <a:chOff x="0" y="0"/>
            <a:chExt cx="5862893" cy="695460"/>
          </a:xfrm>
        </p:grpSpPr>
        <p:sp>
          <p:nvSpPr>
            <p:cNvPr id="184369" name="矩形 6"/>
            <p:cNvSpPr>
              <a:spLocks noChangeArrowheads="1"/>
            </p:cNvSpPr>
            <p:nvPr/>
          </p:nvSpPr>
          <p:spPr bwMode="auto">
            <a:xfrm>
              <a:off x="375631" y="1"/>
              <a:ext cx="4803820" cy="695459"/>
            </a:xfrm>
            <a:prstGeom prst="rect">
              <a:avLst/>
            </a:prstGeom>
            <a:solidFill>
              <a:srgbClr val="FF4B4B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0" name="矩形 7"/>
            <p:cNvSpPr>
              <a:spLocks noChangeArrowheads="1"/>
            </p:cNvSpPr>
            <p:nvPr/>
          </p:nvSpPr>
          <p:spPr bwMode="auto">
            <a:xfrm>
              <a:off x="0" y="0"/>
              <a:ext cx="375634" cy="695459"/>
            </a:xfrm>
            <a:prstGeom prst="rect">
              <a:avLst/>
            </a:prstGeom>
            <a:solidFill>
              <a:srgbClr val="404040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71" name="椭圆 8"/>
            <p:cNvSpPr>
              <a:spLocks noChangeArrowheads="1"/>
            </p:cNvSpPr>
            <p:nvPr/>
          </p:nvSpPr>
          <p:spPr bwMode="auto">
            <a:xfrm>
              <a:off x="4859622" y="0"/>
              <a:ext cx="1003271" cy="695459"/>
            </a:xfrm>
            <a:prstGeom prst="ellipse">
              <a:avLst/>
            </a:prstGeom>
            <a:solidFill>
              <a:srgbClr val="F2F2F2"/>
            </a:solidFill>
            <a:ln w="3175">
              <a:solidFill>
                <a:srgbClr val="0D0D0D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4324" name="组合 5"/>
          <p:cNvGrpSpPr/>
          <p:nvPr/>
        </p:nvGrpSpPr>
        <p:grpSpPr bwMode="auto">
          <a:xfrm>
            <a:off x="1350963" y="1716088"/>
            <a:ext cx="4121150" cy="742950"/>
            <a:chOff x="0" y="0"/>
            <a:chExt cx="5862893" cy="695460"/>
          </a:xfrm>
        </p:grpSpPr>
        <p:sp>
          <p:nvSpPr>
            <p:cNvPr id="184366" name="矩形 6"/>
            <p:cNvSpPr>
              <a:spLocks noChangeArrowheads="1"/>
            </p:cNvSpPr>
            <p:nvPr/>
          </p:nvSpPr>
          <p:spPr bwMode="auto">
            <a:xfrm>
              <a:off x="375631" y="1"/>
              <a:ext cx="4803820" cy="695459"/>
            </a:xfrm>
            <a:prstGeom prst="rect">
              <a:avLst/>
            </a:prstGeom>
            <a:solidFill>
              <a:srgbClr val="FF4B4B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67" name="矩形 7"/>
            <p:cNvSpPr>
              <a:spLocks noChangeArrowheads="1"/>
            </p:cNvSpPr>
            <p:nvPr/>
          </p:nvSpPr>
          <p:spPr bwMode="auto">
            <a:xfrm>
              <a:off x="0" y="0"/>
              <a:ext cx="375634" cy="695459"/>
            </a:xfrm>
            <a:prstGeom prst="rect">
              <a:avLst/>
            </a:prstGeom>
            <a:solidFill>
              <a:srgbClr val="404040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4368" name="椭圆 8"/>
            <p:cNvSpPr>
              <a:spLocks noChangeArrowheads="1"/>
            </p:cNvSpPr>
            <p:nvPr/>
          </p:nvSpPr>
          <p:spPr bwMode="auto">
            <a:xfrm>
              <a:off x="4859622" y="0"/>
              <a:ext cx="1003271" cy="695459"/>
            </a:xfrm>
            <a:prstGeom prst="ellipse">
              <a:avLst/>
            </a:prstGeom>
            <a:solidFill>
              <a:srgbClr val="F2F2F2"/>
            </a:solidFill>
            <a:ln w="3175">
              <a:solidFill>
                <a:srgbClr val="0D0D0D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25" name="Freeform 104"/>
          <p:cNvSpPr>
            <a:spLocks noEditPoints="1"/>
          </p:cNvSpPr>
          <p:nvPr/>
        </p:nvSpPr>
        <p:spPr bwMode="auto">
          <a:xfrm>
            <a:off x="4932363" y="2882900"/>
            <a:ext cx="422275" cy="411163"/>
          </a:xfrm>
          <a:custGeom>
            <a:avLst/>
            <a:gdLst>
              <a:gd name="T0" fmla="*/ 2147483647 w 60"/>
              <a:gd name="T1" fmla="*/ 2147483647 h 61"/>
              <a:gd name="T2" fmla="*/ 2147483647 w 60"/>
              <a:gd name="T3" fmla="*/ 2147483647 h 61"/>
              <a:gd name="T4" fmla="*/ 2147483647 w 60"/>
              <a:gd name="T5" fmla="*/ 2147483647 h 61"/>
              <a:gd name="T6" fmla="*/ 2147483647 w 60"/>
              <a:gd name="T7" fmla="*/ 2147483647 h 61"/>
              <a:gd name="T8" fmla="*/ 2147483647 w 60"/>
              <a:gd name="T9" fmla="*/ 2147483647 h 61"/>
              <a:gd name="T10" fmla="*/ 2147483647 w 60"/>
              <a:gd name="T11" fmla="*/ 2147483647 h 61"/>
              <a:gd name="T12" fmla="*/ 2147483647 w 60"/>
              <a:gd name="T13" fmla="*/ 2147483647 h 61"/>
              <a:gd name="T14" fmla="*/ 2147483647 w 60"/>
              <a:gd name="T15" fmla="*/ 2147483647 h 61"/>
              <a:gd name="T16" fmla="*/ 2147483647 w 60"/>
              <a:gd name="T17" fmla="*/ 2147483647 h 61"/>
              <a:gd name="T18" fmla="*/ 2147483647 w 60"/>
              <a:gd name="T19" fmla="*/ 2147483647 h 61"/>
              <a:gd name="T20" fmla="*/ 2147483647 w 60"/>
              <a:gd name="T21" fmla="*/ 2147483647 h 61"/>
              <a:gd name="T22" fmla="*/ 2147483647 w 60"/>
              <a:gd name="T23" fmla="*/ 2147483647 h 61"/>
              <a:gd name="T24" fmla="*/ 2147483647 w 60"/>
              <a:gd name="T25" fmla="*/ 2147483647 h 61"/>
              <a:gd name="T26" fmla="*/ 2147483647 w 60"/>
              <a:gd name="T27" fmla="*/ 2147483647 h 61"/>
              <a:gd name="T28" fmla="*/ 2147483647 w 60"/>
              <a:gd name="T29" fmla="*/ 2147483647 h 61"/>
              <a:gd name="T30" fmla="*/ 2147483647 w 60"/>
              <a:gd name="T31" fmla="*/ 2147483647 h 61"/>
              <a:gd name="T32" fmla="*/ 2147483647 w 60"/>
              <a:gd name="T33" fmla="*/ 2147483647 h 61"/>
              <a:gd name="T34" fmla="*/ 2147483647 w 60"/>
              <a:gd name="T35" fmla="*/ 2147483647 h 61"/>
              <a:gd name="T36" fmla="*/ 2147483647 w 60"/>
              <a:gd name="T37" fmla="*/ 2147483647 h 61"/>
              <a:gd name="T38" fmla="*/ 2147483647 w 60"/>
              <a:gd name="T39" fmla="*/ 2147483647 h 61"/>
              <a:gd name="T40" fmla="*/ 2147483647 w 60"/>
              <a:gd name="T41" fmla="*/ 2147483647 h 61"/>
              <a:gd name="T42" fmla="*/ 2147483647 w 60"/>
              <a:gd name="T43" fmla="*/ 2147483647 h 61"/>
              <a:gd name="T44" fmla="*/ 2147483647 w 60"/>
              <a:gd name="T45" fmla="*/ 2147483647 h 61"/>
              <a:gd name="T46" fmla="*/ 2147483647 w 60"/>
              <a:gd name="T47" fmla="*/ 2147483647 h 61"/>
              <a:gd name="T48" fmla="*/ 2147483647 w 60"/>
              <a:gd name="T49" fmla="*/ 2147483647 h 61"/>
              <a:gd name="T50" fmla="*/ 2147483647 w 60"/>
              <a:gd name="T51" fmla="*/ 2147483647 h 61"/>
              <a:gd name="T52" fmla="*/ 2147483647 w 60"/>
              <a:gd name="T53" fmla="*/ 2147483647 h 61"/>
              <a:gd name="T54" fmla="*/ 2147483647 w 60"/>
              <a:gd name="T55" fmla="*/ 2147483647 h 61"/>
              <a:gd name="T56" fmla="*/ 2147483647 w 60"/>
              <a:gd name="T57" fmla="*/ 2147483647 h 61"/>
              <a:gd name="T58" fmla="*/ 0 w 60"/>
              <a:gd name="T59" fmla="*/ 2147483647 h 61"/>
              <a:gd name="T60" fmla="*/ 2147483647 w 60"/>
              <a:gd name="T61" fmla="*/ 2147483647 h 61"/>
              <a:gd name="T62" fmla="*/ 2147483647 w 60"/>
              <a:gd name="T63" fmla="*/ 2147483647 h 61"/>
              <a:gd name="T64" fmla="*/ 2147483647 w 60"/>
              <a:gd name="T65" fmla="*/ 2147483647 h 61"/>
              <a:gd name="T66" fmla="*/ 2147483647 w 60"/>
              <a:gd name="T67" fmla="*/ 2147483647 h 61"/>
              <a:gd name="T68" fmla="*/ 2147483647 w 60"/>
              <a:gd name="T69" fmla="*/ 2147483647 h 61"/>
              <a:gd name="T70" fmla="*/ 2147483647 w 60"/>
              <a:gd name="T71" fmla="*/ 2147483647 h 61"/>
              <a:gd name="T72" fmla="*/ 2147483647 w 60"/>
              <a:gd name="T73" fmla="*/ 2147483647 h 61"/>
              <a:gd name="T74" fmla="*/ 2147483647 w 60"/>
              <a:gd name="T75" fmla="*/ 2147483647 h 61"/>
              <a:gd name="T76" fmla="*/ 2147483647 w 60"/>
              <a:gd name="T77" fmla="*/ 2147483647 h 61"/>
              <a:gd name="T78" fmla="*/ 2147483647 w 60"/>
              <a:gd name="T79" fmla="*/ 2147483647 h 6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0"/>
              <a:gd name="T121" fmla="*/ 0 h 61"/>
              <a:gd name="T122" fmla="*/ 60 w 60"/>
              <a:gd name="T123" fmla="*/ 61 h 6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0" h="61">
                <a:moveTo>
                  <a:pt x="30" y="0"/>
                </a:moveTo>
                <a:cubicBezTo>
                  <a:pt x="35" y="0"/>
                  <a:pt x="38" y="3"/>
                  <a:pt x="38" y="8"/>
                </a:cubicBezTo>
                <a:cubicBezTo>
                  <a:pt x="38" y="12"/>
                  <a:pt x="35" y="16"/>
                  <a:pt x="30" y="16"/>
                </a:cubicBezTo>
                <a:cubicBezTo>
                  <a:pt x="26" y="16"/>
                  <a:pt x="22" y="12"/>
                  <a:pt x="22" y="8"/>
                </a:cubicBezTo>
                <a:cubicBezTo>
                  <a:pt x="22" y="3"/>
                  <a:pt x="26" y="0"/>
                  <a:pt x="30" y="0"/>
                </a:cubicBezTo>
                <a:close/>
                <a:moveTo>
                  <a:pt x="45" y="41"/>
                </a:moveTo>
                <a:cubicBezTo>
                  <a:pt x="45" y="58"/>
                  <a:pt x="45" y="58"/>
                  <a:pt x="45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58"/>
                  <a:pt x="51" y="58"/>
                  <a:pt x="51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41"/>
                  <a:pt x="55" y="41"/>
                  <a:pt x="55" y="41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29"/>
                  <a:pt x="55" y="29"/>
                  <a:pt x="55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38"/>
                  <a:pt x="56" y="38"/>
                  <a:pt x="56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25"/>
                  <a:pt x="60" y="25"/>
                  <a:pt x="60" y="25"/>
                </a:cubicBezTo>
                <a:cubicBezTo>
                  <a:pt x="60" y="23"/>
                  <a:pt x="58" y="21"/>
                  <a:pt x="56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2"/>
                  <a:pt x="47" y="22"/>
                  <a:pt x="47" y="23"/>
                </a:cubicBezTo>
                <a:cubicBezTo>
                  <a:pt x="47" y="41"/>
                  <a:pt x="47" y="41"/>
                  <a:pt x="47" y="41"/>
                </a:cubicBezTo>
                <a:cubicBezTo>
                  <a:pt x="45" y="41"/>
                  <a:pt x="45" y="41"/>
                  <a:pt x="45" y="41"/>
                </a:cubicBezTo>
                <a:close/>
                <a:moveTo>
                  <a:pt x="37" y="37"/>
                </a:moveTo>
                <a:cubicBezTo>
                  <a:pt x="37" y="26"/>
                  <a:pt x="37" y="26"/>
                  <a:pt x="37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61"/>
                  <a:pt x="36" y="61"/>
                  <a:pt x="36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61"/>
                  <a:pt x="30" y="61"/>
                  <a:pt x="30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26"/>
                  <a:pt x="24" y="26"/>
                  <a:pt x="24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37"/>
                  <a:pt x="23" y="37"/>
                  <a:pt x="23" y="37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19"/>
                  <a:pt x="20" y="17"/>
                  <a:pt x="23" y="17"/>
                </a:cubicBezTo>
                <a:cubicBezTo>
                  <a:pt x="38" y="17"/>
                  <a:pt x="22" y="17"/>
                  <a:pt x="37" y="17"/>
                </a:cubicBezTo>
                <a:cubicBezTo>
                  <a:pt x="40" y="17"/>
                  <a:pt x="43" y="19"/>
                  <a:pt x="43" y="22"/>
                </a:cubicBezTo>
                <a:cubicBezTo>
                  <a:pt x="43" y="37"/>
                  <a:pt x="43" y="37"/>
                  <a:pt x="43" y="37"/>
                </a:cubicBezTo>
                <a:cubicBezTo>
                  <a:pt x="42" y="37"/>
                  <a:pt x="40" y="37"/>
                  <a:pt x="37" y="37"/>
                </a:cubicBezTo>
                <a:close/>
                <a:moveTo>
                  <a:pt x="15" y="41"/>
                </a:moveTo>
                <a:cubicBezTo>
                  <a:pt x="15" y="58"/>
                  <a:pt x="15" y="58"/>
                  <a:pt x="15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58"/>
                  <a:pt x="9" y="58"/>
                  <a:pt x="9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9"/>
                  <a:pt x="5" y="29"/>
                  <a:pt x="5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4" y="38"/>
                  <a:pt x="4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3" y="22"/>
                  <a:pt x="13" y="23"/>
                </a:cubicBezTo>
                <a:cubicBezTo>
                  <a:pt x="13" y="41"/>
                  <a:pt x="13" y="41"/>
                  <a:pt x="13" y="41"/>
                </a:cubicBezTo>
                <a:cubicBezTo>
                  <a:pt x="15" y="41"/>
                  <a:pt x="15" y="41"/>
                  <a:pt x="15" y="41"/>
                </a:cubicBezTo>
                <a:close/>
                <a:moveTo>
                  <a:pt x="10" y="7"/>
                </a:moveTo>
                <a:cubicBezTo>
                  <a:pt x="14" y="7"/>
                  <a:pt x="16" y="10"/>
                  <a:pt x="16" y="14"/>
                </a:cubicBezTo>
                <a:cubicBezTo>
                  <a:pt x="16" y="15"/>
                  <a:pt x="16" y="16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3" y="19"/>
                  <a:pt x="12" y="20"/>
                  <a:pt x="10" y="20"/>
                </a:cubicBezTo>
                <a:cubicBezTo>
                  <a:pt x="6" y="20"/>
                  <a:pt x="3" y="17"/>
                  <a:pt x="3" y="14"/>
                </a:cubicBezTo>
                <a:cubicBezTo>
                  <a:pt x="3" y="10"/>
                  <a:pt x="6" y="7"/>
                  <a:pt x="10" y="7"/>
                </a:cubicBezTo>
                <a:close/>
                <a:moveTo>
                  <a:pt x="50" y="7"/>
                </a:moveTo>
                <a:cubicBezTo>
                  <a:pt x="46" y="7"/>
                  <a:pt x="43" y="10"/>
                  <a:pt x="43" y="14"/>
                </a:cubicBezTo>
                <a:cubicBezTo>
                  <a:pt x="43" y="15"/>
                  <a:pt x="44" y="16"/>
                  <a:pt x="45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7" y="19"/>
                  <a:pt x="48" y="20"/>
                  <a:pt x="50" y="20"/>
                </a:cubicBezTo>
                <a:cubicBezTo>
                  <a:pt x="54" y="20"/>
                  <a:pt x="57" y="17"/>
                  <a:pt x="57" y="14"/>
                </a:cubicBezTo>
                <a:cubicBezTo>
                  <a:pt x="57" y="10"/>
                  <a:pt x="54" y="7"/>
                  <a:pt x="50" y="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26" name="TextBox 87"/>
          <p:cNvSpPr txBox="1">
            <a:spLocks noChangeArrowheads="1"/>
          </p:cNvSpPr>
          <p:nvPr/>
        </p:nvSpPr>
        <p:spPr bwMode="auto">
          <a:xfrm>
            <a:off x="1471613" y="2657475"/>
            <a:ext cx="3505200" cy="9971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Fast development ability (2 weeks) 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&amp; rigorous quality control  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None/>
            </a:pPr>
            <a:endParaRPr lang="zh-CN" altLang="en-US" sz="1400" dirty="0"/>
          </a:p>
        </p:txBody>
      </p:sp>
      <p:grpSp>
        <p:nvGrpSpPr>
          <p:cNvPr id="184329" name="组合 80"/>
          <p:cNvGrpSpPr/>
          <p:nvPr/>
        </p:nvGrpSpPr>
        <p:grpSpPr bwMode="auto">
          <a:xfrm>
            <a:off x="6696075" y="1704975"/>
            <a:ext cx="4004138" cy="742950"/>
            <a:chOff x="6377281" y="1062654"/>
            <a:chExt cx="4120744" cy="549276"/>
          </a:xfrm>
        </p:grpSpPr>
        <p:grpSp>
          <p:nvGrpSpPr>
            <p:cNvPr id="184361" name="组合 5"/>
            <p:cNvGrpSpPr/>
            <p:nvPr/>
          </p:nvGrpSpPr>
          <p:grpSpPr bwMode="auto">
            <a:xfrm>
              <a:off x="6377281" y="1062654"/>
              <a:ext cx="4120744" cy="549276"/>
              <a:chOff x="0" y="0"/>
              <a:chExt cx="5862893" cy="695460"/>
            </a:xfrm>
          </p:grpSpPr>
          <p:sp>
            <p:nvSpPr>
              <p:cNvPr id="184363" name="矩形 6"/>
              <p:cNvSpPr>
                <a:spLocks noChangeArrowheads="1"/>
              </p:cNvSpPr>
              <p:nvPr/>
            </p:nvSpPr>
            <p:spPr bwMode="auto">
              <a:xfrm>
                <a:off x="375631" y="1"/>
                <a:ext cx="4803820" cy="695459"/>
              </a:xfrm>
              <a:prstGeom prst="rect">
                <a:avLst/>
              </a:prstGeom>
              <a:solidFill>
                <a:srgbClr val="FF4B4B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64" name="矩形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75634" cy="695459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65" name="椭圆 8"/>
              <p:cNvSpPr>
                <a:spLocks noChangeArrowheads="1"/>
              </p:cNvSpPr>
              <p:nvPr/>
            </p:nvSpPr>
            <p:spPr bwMode="auto">
              <a:xfrm>
                <a:off x="4859622" y="0"/>
                <a:ext cx="1003271" cy="695459"/>
              </a:xfrm>
              <a:prstGeom prst="ellipse">
                <a:avLst/>
              </a:prstGeom>
              <a:solidFill>
                <a:srgbClr val="F2F2F2"/>
              </a:solidFill>
              <a:ln w="3175">
                <a:solidFill>
                  <a:srgbClr val="0D0D0D"/>
                </a:solidFill>
                <a:round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4362" name="Freeform 88"/>
            <p:cNvSpPr>
              <a:spLocks noEditPoints="1"/>
            </p:cNvSpPr>
            <p:nvPr/>
          </p:nvSpPr>
          <p:spPr bwMode="auto">
            <a:xfrm>
              <a:off x="9934574" y="1220024"/>
              <a:ext cx="378811" cy="276225"/>
            </a:xfrm>
            <a:custGeom>
              <a:avLst/>
              <a:gdLst>
                <a:gd name="T0" fmla="*/ 2147483647 w 65"/>
                <a:gd name="T1" fmla="*/ 0 h 55"/>
                <a:gd name="T2" fmla="*/ 2147483647 w 65"/>
                <a:gd name="T3" fmla="*/ 0 h 55"/>
                <a:gd name="T4" fmla="*/ 2147483647 w 65"/>
                <a:gd name="T5" fmla="*/ 0 h 55"/>
                <a:gd name="T6" fmla="*/ 2147483647 w 65"/>
                <a:gd name="T7" fmla="*/ 2147483647 h 55"/>
                <a:gd name="T8" fmla="*/ 2147483647 w 65"/>
                <a:gd name="T9" fmla="*/ 2147483647 h 55"/>
                <a:gd name="T10" fmla="*/ 2147483647 w 65"/>
                <a:gd name="T11" fmla="*/ 2147483647 h 55"/>
                <a:gd name="T12" fmla="*/ 2147483647 w 65"/>
                <a:gd name="T13" fmla="*/ 2147483647 h 55"/>
                <a:gd name="T14" fmla="*/ 2147483647 w 65"/>
                <a:gd name="T15" fmla="*/ 2147483647 h 55"/>
                <a:gd name="T16" fmla="*/ 2147483647 w 65"/>
                <a:gd name="T17" fmla="*/ 2147483647 h 55"/>
                <a:gd name="T18" fmla="*/ 2147483647 w 65"/>
                <a:gd name="T19" fmla="*/ 2147483647 h 55"/>
                <a:gd name="T20" fmla="*/ 2147483647 w 65"/>
                <a:gd name="T21" fmla="*/ 2147483647 h 55"/>
                <a:gd name="T22" fmla="*/ 2147483647 w 65"/>
                <a:gd name="T23" fmla="*/ 2147483647 h 55"/>
                <a:gd name="T24" fmla="*/ 2147483647 w 65"/>
                <a:gd name="T25" fmla="*/ 2147483647 h 55"/>
                <a:gd name="T26" fmla="*/ 2147483647 w 65"/>
                <a:gd name="T27" fmla="*/ 2147483647 h 55"/>
                <a:gd name="T28" fmla="*/ 2147483647 w 65"/>
                <a:gd name="T29" fmla="*/ 2147483647 h 55"/>
                <a:gd name="T30" fmla="*/ 2147483647 w 65"/>
                <a:gd name="T31" fmla="*/ 2147483647 h 55"/>
                <a:gd name="T32" fmla="*/ 0 w 65"/>
                <a:gd name="T33" fmla="*/ 2147483647 h 55"/>
                <a:gd name="T34" fmla="*/ 0 w 65"/>
                <a:gd name="T35" fmla="*/ 2147483647 h 55"/>
                <a:gd name="T36" fmla="*/ 0 w 65"/>
                <a:gd name="T37" fmla="*/ 2147483647 h 55"/>
                <a:gd name="T38" fmla="*/ 0 w 65"/>
                <a:gd name="T39" fmla="*/ 0 h 55"/>
                <a:gd name="T40" fmla="*/ 2147483647 w 65"/>
                <a:gd name="T41" fmla="*/ 0 h 55"/>
                <a:gd name="T42" fmla="*/ 2147483647 w 65"/>
                <a:gd name="T43" fmla="*/ 2147483647 h 55"/>
                <a:gd name="T44" fmla="*/ 2147483647 w 65"/>
                <a:gd name="T45" fmla="*/ 2147483647 h 55"/>
                <a:gd name="T46" fmla="*/ 2147483647 w 65"/>
                <a:gd name="T47" fmla="*/ 2147483647 h 55"/>
                <a:gd name="T48" fmla="*/ 2147483647 w 65"/>
                <a:gd name="T49" fmla="*/ 2147483647 h 55"/>
                <a:gd name="T50" fmla="*/ 2147483647 w 65"/>
                <a:gd name="T51" fmla="*/ 2147483647 h 55"/>
                <a:gd name="T52" fmla="*/ 2147483647 w 65"/>
                <a:gd name="T53" fmla="*/ 2147483647 h 55"/>
                <a:gd name="T54" fmla="*/ 2147483647 w 65"/>
                <a:gd name="T55" fmla="*/ 2147483647 h 55"/>
                <a:gd name="T56" fmla="*/ 2147483647 w 65"/>
                <a:gd name="T57" fmla="*/ 2147483647 h 55"/>
                <a:gd name="T58" fmla="*/ 2147483647 w 65"/>
                <a:gd name="T59" fmla="*/ 2147483647 h 55"/>
                <a:gd name="T60" fmla="*/ 2147483647 w 65"/>
                <a:gd name="T61" fmla="*/ 2147483647 h 55"/>
                <a:gd name="T62" fmla="*/ 2147483647 w 65"/>
                <a:gd name="T63" fmla="*/ 2147483647 h 55"/>
                <a:gd name="T64" fmla="*/ 2147483647 w 65"/>
                <a:gd name="T65" fmla="*/ 2147483647 h 55"/>
                <a:gd name="T66" fmla="*/ 2147483647 w 65"/>
                <a:gd name="T67" fmla="*/ 2147483647 h 55"/>
                <a:gd name="T68" fmla="*/ 2147483647 w 65"/>
                <a:gd name="T69" fmla="*/ 2147483647 h 55"/>
                <a:gd name="T70" fmla="*/ 2147483647 w 65"/>
                <a:gd name="T71" fmla="*/ 2147483647 h 55"/>
                <a:gd name="T72" fmla="*/ 2147483647 w 65"/>
                <a:gd name="T73" fmla="*/ 2147483647 h 55"/>
                <a:gd name="T74" fmla="*/ 2147483647 w 65"/>
                <a:gd name="T75" fmla="*/ 2147483647 h 55"/>
                <a:gd name="T76" fmla="*/ 2147483647 w 65"/>
                <a:gd name="T77" fmla="*/ 2147483647 h 55"/>
                <a:gd name="T78" fmla="*/ 2147483647 w 65"/>
                <a:gd name="T79" fmla="*/ 2147483647 h 55"/>
                <a:gd name="T80" fmla="*/ 2147483647 w 65"/>
                <a:gd name="T81" fmla="*/ 2147483647 h 55"/>
                <a:gd name="T82" fmla="*/ 2147483647 w 65"/>
                <a:gd name="T83" fmla="*/ 2147483647 h 55"/>
                <a:gd name="T84" fmla="*/ 2147483647 w 65"/>
                <a:gd name="T85" fmla="*/ 2147483647 h 55"/>
                <a:gd name="T86" fmla="*/ 2147483647 w 65"/>
                <a:gd name="T87" fmla="*/ 2147483647 h 55"/>
                <a:gd name="T88" fmla="*/ 2147483647 w 65"/>
                <a:gd name="T89" fmla="*/ 2147483647 h 55"/>
                <a:gd name="T90" fmla="*/ 2147483647 w 65"/>
                <a:gd name="T91" fmla="*/ 2147483647 h 55"/>
                <a:gd name="T92" fmla="*/ 2147483647 w 65"/>
                <a:gd name="T93" fmla="*/ 2147483647 h 55"/>
                <a:gd name="T94" fmla="*/ 2147483647 w 65"/>
                <a:gd name="T95" fmla="*/ 2147483647 h 55"/>
                <a:gd name="T96" fmla="*/ 2147483647 w 65"/>
                <a:gd name="T97" fmla="*/ 2147483647 h 55"/>
                <a:gd name="T98" fmla="*/ 2147483647 w 65"/>
                <a:gd name="T99" fmla="*/ 2147483647 h 55"/>
                <a:gd name="T100" fmla="*/ 2147483647 w 65"/>
                <a:gd name="T101" fmla="*/ 2147483647 h 55"/>
                <a:gd name="T102" fmla="*/ 2147483647 w 65"/>
                <a:gd name="T103" fmla="*/ 2147483647 h 55"/>
                <a:gd name="T104" fmla="*/ 2147483647 w 65"/>
                <a:gd name="T105" fmla="*/ 2147483647 h 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"/>
                <a:gd name="T160" fmla="*/ 0 h 55"/>
                <a:gd name="T161" fmla="*/ 65 w 65"/>
                <a:gd name="T162" fmla="*/ 55 h 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" h="55">
                  <a:moveTo>
                    <a:pt x="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lose/>
                  <a:moveTo>
                    <a:pt x="20" y="16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3" y="18"/>
                  </a:cubicBezTo>
                  <a:cubicBezTo>
                    <a:pt x="25" y="14"/>
                    <a:pt x="29" y="13"/>
                    <a:pt x="33" y="13"/>
                  </a:cubicBezTo>
                  <a:cubicBezTo>
                    <a:pt x="37" y="13"/>
                    <a:pt x="41" y="15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2" y="11"/>
                    <a:pt x="38" y="9"/>
                    <a:pt x="33" y="9"/>
                  </a:cubicBezTo>
                  <a:cubicBezTo>
                    <a:pt x="29" y="9"/>
                    <a:pt x="24" y="11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lose/>
                  <a:moveTo>
                    <a:pt x="24" y="21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7" y="24"/>
                    <a:pt x="27" y="23"/>
                    <a:pt x="27" y="23"/>
                  </a:cubicBezTo>
                  <a:cubicBezTo>
                    <a:pt x="29" y="21"/>
                    <a:pt x="31" y="21"/>
                    <a:pt x="33" y="21"/>
                  </a:cubicBezTo>
                  <a:cubicBezTo>
                    <a:pt x="35" y="21"/>
                    <a:pt x="38" y="22"/>
                    <a:pt x="39" y="23"/>
                  </a:cubicBezTo>
                  <a:cubicBezTo>
                    <a:pt x="39" y="23"/>
                    <a:pt x="40" y="24"/>
                    <a:pt x="40" y="24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9" y="18"/>
                    <a:pt x="36" y="17"/>
                    <a:pt x="33" y="17"/>
                  </a:cubicBezTo>
                  <a:cubicBezTo>
                    <a:pt x="30" y="17"/>
                    <a:pt x="27" y="18"/>
                    <a:pt x="25" y="21"/>
                  </a:cubicBezTo>
                  <a:cubicBezTo>
                    <a:pt x="24" y="21"/>
                    <a:pt x="24" y="21"/>
                    <a:pt x="24" y="21"/>
                  </a:cubicBezTo>
                  <a:close/>
                  <a:moveTo>
                    <a:pt x="33" y="24"/>
                  </a:moveTo>
                  <a:cubicBezTo>
                    <a:pt x="32" y="24"/>
                    <a:pt x="31" y="25"/>
                    <a:pt x="31" y="27"/>
                  </a:cubicBezTo>
                  <a:cubicBezTo>
                    <a:pt x="31" y="28"/>
                    <a:pt x="32" y="30"/>
                    <a:pt x="33" y="30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6" y="25"/>
                    <a:pt x="35" y="24"/>
                    <a:pt x="33" y="24"/>
                  </a:cubicBezTo>
                  <a:close/>
                  <a:moveTo>
                    <a:pt x="59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9" y="34"/>
                    <a:pt x="59" y="34"/>
                    <a:pt x="59" y="34"/>
                  </a:cubicBezTo>
                  <a:lnTo>
                    <a:pt x="59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4330" name="组合 81"/>
          <p:cNvGrpSpPr/>
          <p:nvPr/>
        </p:nvGrpSpPr>
        <p:grpSpPr bwMode="auto">
          <a:xfrm>
            <a:off x="6664325" y="2686050"/>
            <a:ext cx="4141788" cy="742950"/>
            <a:chOff x="6664497" y="2246669"/>
            <a:chExt cx="4141249" cy="549276"/>
          </a:xfrm>
        </p:grpSpPr>
        <p:grpSp>
          <p:nvGrpSpPr>
            <p:cNvPr id="184356" name="组合 5"/>
            <p:cNvGrpSpPr/>
            <p:nvPr/>
          </p:nvGrpSpPr>
          <p:grpSpPr bwMode="auto">
            <a:xfrm>
              <a:off x="6664497" y="2246669"/>
              <a:ext cx="4141249" cy="549276"/>
              <a:chOff x="0" y="0"/>
              <a:chExt cx="5892067" cy="695460"/>
            </a:xfrm>
          </p:grpSpPr>
          <p:sp>
            <p:nvSpPr>
              <p:cNvPr id="184358" name="矩形 6"/>
              <p:cNvSpPr>
                <a:spLocks noChangeArrowheads="1"/>
              </p:cNvSpPr>
              <p:nvPr/>
            </p:nvSpPr>
            <p:spPr bwMode="auto">
              <a:xfrm>
                <a:off x="375631" y="1"/>
                <a:ext cx="4803820" cy="695459"/>
              </a:xfrm>
              <a:prstGeom prst="rect">
                <a:avLst/>
              </a:prstGeom>
              <a:solidFill>
                <a:srgbClr val="FF4B4B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59" name="矩形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75634" cy="695459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60" name="椭圆 8"/>
              <p:cNvSpPr>
                <a:spLocks noChangeArrowheads="1"/>
              </p:cNvSpPr>
              <p:nvPr/>
            </p:nvSpPr>
            <p:spPr bwMode="auto">
              <a:xfrm>
                <a:off x="4859620" y="0"/>
                <a:ext cx="1032447" cy="695459"/>
              </a:xfrm>
              <a:prstGeom prst="ellipse">
                <a:avLst/>
              </a:prstGeom>
              <a:solidFill>
                <a:srgbClr val="F2F2F2"/>
              </a:solidFill>
              <a:ln w="3175">
                <a:solidFill>
                  <a:srgbClr val="0D0D0D"/>
                </a:solidFill>
                <a:round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4357" name="Freeform 53"/>
            <p:cNvSpPr>
              <a:spLocks noEditPoints="1"/>
            </p:cNvSpPr>
            <p:nvPr/>
          </p:nvSpPr>
          <p:spPr bwMode="auto">
            <a:xfrm>
              <a:off x="10176607" y="2362014"/>
              <a:ext cx="453292" cy="304800"/>
            </a:xfrm>
            <a:custGeom>
              <a:avLst/>
              <a:gdLst>
                <a:gd name="T0" fmla="*/ 2147483647 w 73"/>
                <a:gd name="T1" fmla="*/ 2147483647 h 67"/>
                <a:gd name="T2" fmla="*/ 2147483647 w 73"/>
                <a:gd name="T3" fmla="*/ 2147483647 h 67"/>
                <a:gd name="T4" fmla="*/ 2147483647 w 73"/>
                <a:gd name="T5" fmla="*/ 2147483647 h 67"/>
                <a:gd name="T6" fmla="*/ 2147483647 w 73"/>
                <a:gd name="T7" fmla="*/ 2147483647 h 67"/>
                <a:gd name="T8" fmla="*/ 2147483647 w 73"/>
                <a:gd name="T9" fmla="*/ 2147483647 h 67"/>
                <a:gd name="T10" fmla="*/ 2147483647 w 73"/>
                <a:gd name="T11" fmla="*/ 2147483647 h 67"/>
                <a:gd name="T12" fmla="*/ 2147483647 w 73"/>
                <a:gd name="T13" fmla="*/ 2147483647 h 67"/>
                <a:gd name="T14" fmla="*/ 2147483647 w 73"/>
                <a:gd name="T15" fmla="*/ 2147483647 h 67"/>
                <a:gd name="T16" fmla="*/ 2147483647 w 73"/>
                <a:gd name="T17" fmla="*/ 2147483647 h 67"/>
                <a:gd name="T18" fmla="*/ 2147483647 w 73"/>
                <a:gd name="T19" fmla="*/ 2147483647 h 67"/>
                <a:gd name="T20" fmla="*/ 2147483647 w 73"/>
                <a:gd name="T21" fmla="*/ 2147483647 h 67"/>
                <a:gd name="T22" fmla="*/ 2147483647 w 73"/>
                <a:gd name="T23" fmla="*/ 2147483647 h 67"/>
                <a:gd name="T24" fmla="*/ 2147483647 w 73"/>
                <a:gd name="T25" fmla="*/ 2147483647 h 67"/>
                <a:gd name="T26" fmla="*/ 2147483647 w 73"/>
                <a:gd name="T27" fmla="*/ 2147483647 h 67"/>
                <a:gd name="T28" fmla="*/ 2147483647 w 73"/>
                <a:gd name="T29" fmla="*/ 2147483647 h 67"/>
                <a:gd name="T30" fmla="*/ 2147483647 w 73"/>
                <a:gd name="T31" fmla="*/ 2147483647 h 67"/>
                <a:gd name="T32" fmla="*/ 2147483647 w 73"/>
                <a:gd name="T33" fmla="*/ 2147483647 h 67"/>
                <a:gd name="T34" fmla="*/ 2147483647 w 73"/>
                <a:gd name="T35" fmla="*/ 2147483647 h 67"/>
                <a:gd name="T36" fmla="*/ 0 w 73"/>
                <a:gd name="T37" fmla="*/ 2147483647 h 67"/>
                <a:gd name="T38" fmla="*/ 2147483647 w 73"/>
                <a:gd name="T39" fmla="*/ 2147483647 h 67"/>
                <a:gd name="T40" fmla="*/ 2147483647 w 73"/>
                <a:gd name="T41" fmla="*/ 2147483647 h 67"/>
                <a:gd name="T42" fmla="*/ 2147483647 w 73"/>
                <a:gd name="T43" fmla="*/ 2147483647 h 67"/>
                <a:gd name="T44" fmla="*/ 2147483647 w 73"/>
                <a:gd name="T45" fmla="*/ 2147483647 h 67"/>
                <a:gd name="T46" fmla="*/ 2147483647 w 73"/>
                <a:gd name="T47" fmla="*/ 2147483647 h 67"/>
                <a:gd name="T48" fmla="*/ 2147483647 w 73"/>
                <a:gd name="T49" fmla="*/ 2147483647 h 67"/>
                <a:gd name="T50" fmla="*/ 2147483647 w 73"/>
                <a:gd name="T51" fmla="*/ 2147483647 h 67"/>
                <a:gd name="T52" fmla="*/ 2147483647 w 73"/>
                <a:gd name="T53" fmla="*/ 0 h 67"/>
                <a:gd name="T54" fmla="*/ 2147483647 w 73"/>
                <a:gd name="T55" fmla="*/ 2147483647 h 67"/>
                <a:gd name="T56" fmla="*/ 2147483647 w 73"/>
                <a:gd name="T57" fmla="*/ 0 h 67"/>
                <a:gd name="T58" fmla="*/ 2147483647 w 73"/>
                <a:gd name="T59" fmla="*/ 2147483647 h 67"/>
                <a:gd name="T60" fmla="*/ 2147483647 w 73"/>
                <a:gd name="T61" fmla="*/ 2147483647 h 67"/>
                <a:gd name="T62" fmla="*/ 2147483647 w 73"/>
                <a:gd name="T63" fmla="*/ 2147483647 h 67"/>
                <a:gd name="T64" fmla="*/ 2147483647 w 73"/>
                <a:gd name="T65" fmla="*/ 2147483647 h 67"/>
                <a:gd name="T66" fmla="*/ 2147483647 w 73"/>
                <a:gd name="T67" fmla="*/ 2147483647 h 67"/>
                <a:gd name="T68" fmla="*/ 2147483647 w 73"/>
                <a:gd name="T69" fmla="*/ 2147483647 h 67"/>
                <a:gd name="T70" fmla="*/ 2147483647 w 73"/>
                <a:gd name="T71" fmla="*/ 2147483647 h 67"/>
                <a:gd name="T72" fmla="*/ 2147483647 w 73"/>
                <a:gd name="T73" fmla="*/ 2147483647 h 67"/>
                <a:gd name="T74" fmla="*/ 2147483647 w 73"/>
                <a:gd name="T75" fmla="*/ 2147483647 h 67"/>
                <a:gd name="T76" fmla="*/ 2147483647 w 73"/>
                <a:gd name="T77" fmla="*/ 2147483647 h 67"/>
                <a:gd name="T78" fmla="*/ 2147483647 w 73"/>
                <a:gd name="T79" fmla="*/ 2147483647 h 67"/>
                <a:gd name="T80" fmla="*/ 2147483647 w 73"/>
                <a:gd name="T81" fmla="*/ 2147483647 h 67"/>
                <a:gd name="T82" fmla="*/ 2147483647 w 73"/>
                <a:gd name="T83" fmla="*/ 2147483647 h 67"/>
                <a:gd name="T84" fmla="*/ 2147483647 w 73"/>
                <a:gd name="T85" fmla="*/ 2147483647 h 67"/>
                <a:gd name="T86" fmla="*/ 2147483647 w 73"/>
                <a:gd name="T87" fmla="*/ 2147483647 h 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3"/>
                <a:gd name="T133" fmla="*/ 0 h 67"/>
                <a:gd name="T134" fmla="*/ 73 w 73"/>
                <a:gd name="T135" fmla="*/ 67 h 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3" h="67">
                  <a:moveTo>
                    <a:pt x="2" y="35"/>
                  </a:moveTo>
                  <a:cubicBezTo>
                    <a:pt x="5" y="35"/>
                    <a:pt x="8" y="34"/>
                    <a:pt x="11" y="32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4"/>
                    <a:pt x="22" y="26"/>
                  </a:cubicBezTo>
                  <a:cubicBezTo>
                    <a:pt x="22" y="27"/>
                    <a:pt x="23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39" y="20"/>
                    <a:pt x="54" y="18"/>
                    <a:pt x="63" y="40"/>
                  </a:cubicBezTo>
                  <a:cubicBezTo>
                    <a:pt x="65" y="40"/>
                    <a:pt x="66" y="40"/>
                    <a:pt x="67" y="41"/>
                  </a:cubicBezTo>
                  <a:cubicBezTo>
                    <a:pt x="69" y="39"/>
                    <a:pt x="70" y="38"/>
                    <a:pt x="70" y="38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40"/>
                    <a:pt x="71" y="41"/>
                    <a:pt x="70" y="42"/>
                  </a:cubicBezTo>
                  <a:cubicBezTo>
                    <a:pt x="70" y="42"/>
                    <a:pt x="70" y="43"/>
                    <a:pt x="71" y="43"/>
                  </a:cubicBezTo>
                  <a:cubicBezTo>
                    <a:pt x="73" y="45"/>
                    <a:pt x="72" y="47"/>
                    <a:pt x="71" y="48"/>
                  </a:cubicBezTo>
                  <a:cubicBezTo>
                    <a:pt x="70" y="49"/>
                    <a:pt x="69" y="49"/>
                    <a:pt x="68" y="49"/>
                  </a:cubicBezTo>
                  <a:cubicBezTo>
                    <a:pt x="67" y="50"/>
                    <a:pt x="66" y="49"/>
                    <a:pt x="65" y="49"/>
                  </a:cubicBezTo>
                  <a:cubicBezTo>
                    <a:pt x="64" y="48"/>
                    <a:pt x="63" y="46"/>
                    <a:pt x="65" y="43"/>
                  </a:cubicBezTo>
                  <a:cubicBezTo>
                    <a:pt x="65" y="43"/>
                    <a:pt x="64" y="43"/>
                    <a:pt x="64" y="43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60"/>
                    <a:pt x="41" y="61"/>
                    <a:pt x="38" y="61"/>
                  </a:cubicBezTo>
                  <a:cubicBezTo>
                    <a:pt x="35" y="61"/>
                    <a:pt x="32" y="60"/>
                    <a:pt x="29" y="6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lose/>
                  <a:moveTo>
                    <a:pt x="68" y="45"/>
                  </a:moveTo>
                  <a:cubicBezTo>
                    <a:pt x="68" y="45"/>
                    <a:pt x="68" y="44"/>
                    <a:pt x="68" y="44"/>
                  </a:cubicBezTo>
                  <a:cubicBezTo>
                    <a:pt x="68" y="44"/>
                    <a:pt x="68" y="45"/>
                    <a:pt x="68" y="45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67" y="46"/>
                    <a:pt x="67" y="47"/>
                    <a:pt x="68" y="46"/>
                  </a:cubicBezTo>
                  <a:cubicBezTo>
                    <a:pt x="68" y="46"/>
                    <a:pt x="68" y="46"/>
                    <a:pt x="69" y="46"/>
                  </a:cubicBezTo>
                  <a:cubicBezTo>
                    <a:pt x="69" y="46"/>
                    <a:pt x="69" y="45"/>
                    <a:pt x="68" y="45"/>
                  </a:cubicBezTo>
                  <a:close/>
                  <a:moveTo>
                    <a:pt x="16" y="38"/>
                  </a:moveTo>
                  <a:cubicBezTo>
                    <a:pt x="14" y="38"/>
                    <a:pt x="13" y="39"/>
                    <a:pt x="13" y="41"/>
                  </a:cubicBezTo>
                  <a:cubicBezTo>
                    <a:pt x="13" y="42"/>
                    <a:pt x="14" y="44"/>
                    <a:pt x="16" y="44"/>
                  </a:cubicBezTo>
                  <a:cubicBezTo>
                    <a:pt x="18" y="44"/>
                    <a:pt x="19" y="42"/>
                    <a:pt x="19" y="41"/>
                  </a:cubicBezTo>
                  <a:cubicBezTo>
                    <a:pt x="19" y="39"/>
                    <a:pt x="18" y="38"/>
                    <a:pt x="16" y="38"/>
                  </a:cubicBezTo>
                  <a:close/>
                  <a:moveTo>
                    <a:pt x="39" y="0"/>
                  </a:moveTo>
                  <a:cubicBezTo>
                    <a:pt x="33" y="0"/>
                    <a:pt x="28" y="5"/>
                    <a:pt x="28" y="10"/>
                  </a:cubicBezTo>
                  <a:cubicBezTo>
                    <a:pt x="28" y="16"/>
                    <a:pt x="33" y="21"/>
                    <a:pt x="39" y="21"/>
                  </a:cubicBezTo>
                  <a:cubicBezTo>
                    <a:pt x="45" y="21"/>
                    <a:pt x="49" y="16"/>
                    <a:pt x="49" y="10"/>
                  </a:cubicBezTo>
                  <a:cubicBezTo>
                    <a:pt x="49" y="5"/>
                    <a:pt x="45" y="0"/>
                    <a:pt x="39" y="0"/>
                  </a:cubicBezTo>
                  <a:close/>
                  <a:moveTo>
                    <a:pt x="30" y="29"/>
                  </a:moveTo>
                  <a:cubicBezTo>
                    <a:pt x="30" y="32"/>
                    <a:pt x="30" y="32"/>
                    <a:pt x="30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30" y="29"/>
                    <a:pt x="30" y="29"/>
                    <a:pt x="30" y="29"/>
                  </a:cubicBezTo>
                  <a:close/>
                  <a:moveTo>
                    <a:pt x="12" y="36"/>
                  </a:moveTo>
                  <a:cubicBezTo>
                    <a:pt x="10" y="37"/>
                    <a:pt x="7" y="38"/>
                    <a:pt x="5" y="39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32" y="56"/>
                    <a:pt x="35" y="57"/>
                    <a:pt x="38" y="57"/>
                  </a:cubicBezTo>
                  <a:cubicBezTo>
                    <a:pt x="41" y="57"/>
                    <a:pt x="45" y="56"/>
                    <a:pt x="48" y="5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2" y="22"/>
                    <a:pt x="39" y="25"/>
                    <a:pt x="26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3"/>
                    <a:pt x="20" y="31"/>
                    <a:pt x="19" y="30"/>
                  </a:cubicBezTo>
                  <a:cubicBezTo>
                    <a:pt x="18" y="29"/>
                    <a:pt x="17" y="28"/>
                    <a:pt x="16" y="28"/>
                  </a:cubicBezTo>
                  <a:cubicBezTo>
                    <a:pt x="16" y="36"/>
                    <a:pt x="16" y="36"/>
                    <a:pt x="16" y="36"/>
                  </a:cubicBezTo>
                  <a:lnTo>
                    <a:pt x="12" y="36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4331" name="组合 82"/>
          <p:cNvGrpSpPr/>
          <p:nvPr/>
        </p:nvGrpSpPr>
        <p:grpSpPr bwMode="auto">
          <a:xfrm>
            <a:off x="6684963" y="3656013"/>
            <a:ext cx="4156075" cy="742950"/>
            <a:chOff x="6816897" y="3331021"/>
            <a:chExt cx="4155897" cy="549276"/>
          </a:xfrm>
        </p:grpSpPr>
        <p:grpSp>
          <p:nvGrpSpPr>
            <p:cNvPr id="184351" name="组合 5"/>
            <p:cNvGrpSpPr/>
            <p:nvPr/>
          </p:nvGrpSpPr>
          <p:grpSpPr bwMode="auto">
            <a:xfrm>
              <a:off x="6816897" y="3331021"/>
              <a:ext cx="4155897" cy="549276"/>
              <a:chOff x="0" y="0"/>
              <a:chExt cx="5912908" cy="695460"/>
            </a:xfrm>
          </p:grpSpPr>
          <p:sp>
            <p:nvSpPr>
              <p:cNvPr id="184353" name="矩形 6"/>
              <p:cNvSpPr>
                <a:spLocks noChangeArrowheads="1"/>
              </p:cNvSpPr>
              <p:nvPr/>
            </p:nvSpPr>
            <p:spPr bwMode="auto">
              <a:xfrm>
                <a:off x="375631" y="1"/>
                <a:ext cx="4803820" cy="695459"/>
              </a:xfrm>
              <a:prstGeom prst="rect">
                <a:avLst/>
              </a:prstGeom>
              <a:solidFill>
                <a:srgbClr val="FF4B4B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54" name="矩形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75634" cy="695459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55" name="椭圆 8"/>
              <p:cNvSpPr>
                <a:spLocks noChangeArrowheads="1"/>
              </p:cNvSpPr>
              <p:nvPr/>
            </p:nvSpPr>
            <p:spPr bwMode="auto">
              <a:xfrm>
                <a:off x="4859620" y="0"/>
                <a:ext cx="1053288" cy="695459"/>
              </a:xfrm>
              <a:prstGeom prst="ellipse">
                <a:avLst/>
              </a:prstGeom>
              <a:solidFill>
                <a:srgbClr val="F2F2F2"/>
              </a:solidFill>
              <a:ln w="3175">
                <a:solidFill>
                  <a:srgbClr val="0D0D0D"/>
                </a:solidFill>
                <a:round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4352" name="Freeform 25"/>
            <p:cNvSpPr>
              <a:spLocks noEditPoints="1"/>
            </p:cNvSpPr>
            <p:nvPr/>
          </p:nvSpPr>
          <p:spPr bwMode="auto">
            <a:xfrm>
              <a:off x="10388232" y="3420661"/>
              <a:ext cx="417509" cy="346910"/>
            </a:xfrm>
            <a:custGeom>
              <a:avLst/>
              <a:gdLst>
                <a:gd name="T0" fmla="*/ 2147483647 w 59"/>
                <a:gd name="T1" fmla="*/ 2147483647 h 70"/>
                <a:gd name="T2" fmla="*/ 2147483647 w 59"/>
                <a:gd name="T3" fmla="*/ 2147483647 h 70"/>
                <a:gd name="T4" fmla="*/ 2147483647 w 59"/>
                <a:gd name="T5" fmla="*/ 2147483647 h 70"/>
                <a:gd name="T6" fmla="*/ 2147483647 w 59"/>
                <a:gd name="T7" fmla="*/ 2147483647 h 70"/>
                <a:gd name="T8" fmla="*/ 2147483647 w 59"/>
                <a:gd name="T9" fmla="*/ 2147483647 h 70"/>
                <a:gd name="T10" fmla="*/ 2147483647 w 59"/>
                <a:gd name="T11" fmla="*/ 2147483647 h 70"/>
                <a:gd name="T12" fmla="*/ 2147483647 w 59"/>
                <a:gd name="T13" fmla="*/ 2147483647 h 70"/>
                <a:gd name="T14" fmla="*/ 2147483647 w 59"/>
                <a:gd name="T15" fmla="*/ 2147483647 h 70"/>
                <a:gd name="T16" fmla="*/ 2147483647 w 59"/>
                <a:gd name="T17" fmla="*/ 2147483647 h 70"/>
                <a:gd name="T18" fmla="*/ 2147483647 w 59"/>
                <a:gd name="T19" fmla="*/ 2147483647 h 70"/>
                <a:gd name="T20" fmla="*/ 2147483647 w 59"/>
                <a:gd name="T21" fmla="*/ 2147483647 h 70"/>
                <a:gd name="T22" fmla="*/ 2147483647 w 59"/>
                <a:gd name="T23" fmla="*/ 2147483647 h 70"/>
                <a:gd name="T24" fmla="*/ 2147483647 w 59"/>
                <a:gd name="T25" fmla="*/ 2147483647 h 70"/>
                <a:gd name="T26" fmla="*/ 2147483647 w 59"/>
                <a:gd name="T27" fmla="*/ 2147483647 h 70"/>
                <a:gd name="T28" fmla="*/ 2147483647 w 59"/>
                <a:gd name="T29" fmla="*/ 2147483647 h 70"/>
                <a:gd name="T30" fmla="*/ 2147483647 w 59"/>
                <a:gd name="T31" fmla="*/ 2147483647 h 70"/>
                <a:gd name="T32" fmla="*/ 2147483647 w 59"/>
                <a:gd name="T33" fmla="*/ 2147483647 h 70"/>
                <a:gd name="T34" fmla="*/ 0 w 59"/>
                <a:gd name="T35" fmla="*/ 2147483647 h 70"/>
                <a:gd name="T36" fmla="*/ 2147483647 w 59"/>
                <a:gd name="T37" fmla="*/ 2147483647 h 70"/>
                <a:gd name="T38" fmla="*/ 2147483647 w 59"/>
                <a:gd name="T39" fmla="*/ 2147483647 h 70"/>
                <a:gd name="T40" fmla="*/ 2147483647 w 59"/>
                <a:gd name="T41" fmla="*/ 2147483647 h 70"/>
                <a:gd name="T42" fmla="*/ 2147483647 w 59"/>
                <a:gd name="T43" fmla="*/ 2147483647 h 70"/>
                <a:gd name="T44" fmla="*/ 2147483647 w 59"/>
                <a:gd name="T45" fmla="*/ 2147483647 h 70"/>
                <a:gd name="T46" fmla="*/ 2147483647 w 59"/>
                <a:gd name="T47" fmla="*/ 2147483647 h 70"/>
                <a:gd name="T48" fmla="*/ 2147483647 w 59"/>
                <a:gd name="T49" fmla="*/ 2147483647 h 70"/>
                <a:gd name="T50" fmla="*/ 2147483647 w 59"/>
                <a:gd name="T51" fmla="*/ 2147483647 h 70"/>
                <a:gd name="T52" fmla="*/ 2147483647 w 59"/>
                <a:gd name="T53" fmla="*/ 2147483647 h 70"/>
                <a:gd name="T54" fmla="*/ 2147483647 w 59"/>
                <a:gd name="T55" fmla="*/ 2147483647 h 70"/>
                <a:gd name="T56" fmla="*/ 2147483647 w 59"/>
                <a:gd name="T57" fmla="*/ 2147483647 h 70"/>
                <a:gd name="T58" fmla="*/ 2147483647 w 59"/>
                <a:gd name="T59" fmla="*/ 2147483647 h 70"/>
                <a:gd name="T60" fmla="*/ 2147483647 w 59"/>
                <a:gd name="T61" fmla="*/ 2147483647 h 70"/>
                <a:gd name="T62" fmla="*/ 2147483647 w 59"/>
                <a:gd name="T63" fmla="*/ 2147483647 h 70"/>
                <a:gd name="T64" fmla="*/ 2147483647 w 59"/>
                <a:gd name="T65" fmla="*/ 2147483647 h 70"/>
                <a:gd name="T66" fmla="*/ 2147483647 w 59"/>
                <a:gd name="T67" fmla="*/ 2147483647 h 70"/>
                <a:gd name="T68" fmla="*/ 2147483647 w 59"/>
                <a:gd name="T69" fmla="*/ 2147483647 h 70"/>
                <a:gd name="T70" fmla="*/ 2147483647 w 59"/>
                <a:gd name="T71" fmla="*/ 2147483647 h 70"/>
                <a:gd name="T72" fmla="*/ 2147483647 w 59"/>
                <a:gd name="T73" fmla="*/ 2147483647 h 70"/>
                <a:gd name="T74" fmla="*/ 2147483647 w 59"/>
                <a:gd name="T75" fmla="*/ 2147483647 h 70"/>
                <a:gd name="T76" fmla="*/ 2147483647 w 59"/>
                <a:gd name="T77" fmla="*/ 2147483647 h 70"/>
                <a:gd name="T78" fmla="*/ 2147483647 w 59"/>
                <a:gd name="T79" fmla="*/ 2147483647 h 70"/>
                <a:gd name="T80" fmla="*/ 2147483647 w 59"/>
                <a:gd name="T81" fmla="*/ 2147483647 h 70"/>
                <a:gd name="T82" fmla="*/ 2147483647 w 59"/>
                <a:gd name="T83" fmla="*/ 2147483647 h 70"/>
                <a:gd name="T84" fmla="*/ 2147483647 w 59"/>
                <a:gd name="T85" fmla="*/ 2147483647 h 70"/>
                <a:gd name="T86" fmla="*/ 2147483647 w 59"/>
                <a:gd name="T87" fmla="*/ 2147483647 h 70"/>
                <a:gd name="T88" fmla="*/ 2147483647 w 59"/>
                <a:gd name="T89" fmla="*/ 2147483647 h 70"/>
                <a:gd name="T90" fmla="*/ 2147483647 w 59"/>
                <a:gd name="T91" fmla="*/ 2147483647 h 70"/>
                <a:gd name="T92" fmla="*/ 2147483647 w 59"/>
                <a:gd name="T93" fmla="*/ 2147483647 h 70"/>
                <a:gd name="T94" fmla="*/ 2147483647 w 59"/>
                <a:gd name="T95" fmla="*/ 2147483647 h 70"/>
                <a:gd name="T96" fmla="*/ 2147483647 w 59"/>
                <a:gd name="T97" fmla="*/ 2147483647 h 70"/>
                <a:gd name="T98" fmla="*/ 2147483647 w 59"/>
                <a:gd name="T99" fmla="*/ 2147483647 h 70"/>
                <a:gd name="T100" fmla="*/ 2147483647 w 59"/>
                <a:gd name="T101" fmla="*/ 2147483647 h 70"/>
                <a:gd name="T102" fmla="*/ 2147483647 w 59"/>
                <a:gd name="T103" fmla="*/ 2147483647 h 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70"/>
                <a:gd name="T158" fmla="*/ 59 w 59"/>
                <a:gd name="T159" fmla="*/ 70 h 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70">
                  <a:moveTo>
                    <a:pt x="21" y="25"/>
                  </a:moveTo>
                  <a:cubicBezTo>
                    <a:pt x="22" y="31"/>
                    <a:pt x="24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1" y="37"/>
                    <a:pt x="31" y="37"/>
                  </a:cubicBezTo>
                  <a:cubicBezTo>
                    <a:pt x="36" y="37"/>
                    <a:pt x="38" y="31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2"/>
                    <a:pt x="39" y="20"/>
                    <a:pt x="38" y="18"/>
                  </a:cubicBezTo>
                  <a:cubicBezTo>
                    <a:pt x="37" y="18"/>
                    <a:pt x="30" y="21"/>
                    <a:pt x="21" y="17"/>
                  </a:cubicBezTo>
                  <a:cubicBezTo>
                    <a:pt x="20" y="20"/>
                    <a:pt x="20" y="22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lose/>
                  <a:moveTo>
                    <a:pt x="29" y="45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3" y="55"/>
                    <a:pt x="20" y="48"/>
                    <a:pt x="19" y="42"/>
                  </a:cubicBezTo>
                  <a:cubicBezTo>
                    <a:pt x="13" y="43"/>
                    <a:pt x="8" y="46"/>
                    <a:pt x="3" y="49"/>
                  </a:cubicBezTo>
                  <a:cubicBezTo>
                    <a:pt x="0" y="54"/>
                    <a:pt x="0" y="60"/>
                    <a:pt x="0" y="65"/>
                  </a:cubicBezTo>
                  <a:cubicBezTo>
                    <a:pt x="21" y="70"/>
                    <a:pt x="40" y="70"/>
                    <a:pt x="59" y="65"/>
                  </a:cubicBezTo>
                  <a:cubicBezTo>
                    <a:pt x="59" y="60"/>
                    <a:pt x="59" y="54"/>
                    <a:pt x="56" y="49"/>
                  </a:cubicBezTo>
                  <a:cubicBezTo>
                    <a:pt x="51" y="46"/>
                    <a:pt x="46" y="43"/>
                    <a:pt x="40" y="42"/>
                  </a:cubicBezTo>
                  <a:cubicBezTo>
                    <a:pt x="39" y="47"/>
                    <a:pt x="37" y="54"/>
                    <a:pt x="34" y="5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29" y="45"/>
                    <a:pt x="29" y="45"/>
                    <a:pt x="29" y="45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44" y="19"/>
                    <a:pt x="44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5" y="21"/>
                    <a:pt x="45" y="22"/>
                    <a:pt x="45" y="23"/>
                  </a:cubicBezTo>
                  <a:cubicBezTo>
                    <a:pt x="45" y="25"/>
                    <a:pt x="45" y="27"/>
                    <a:pt x="45" y="28"/>
                  </a:cubicBezTo>
                  <a:cubicBezTo>
                    <a:pt x="44" y="29"/>
                    <a:pt x="43" y="30"/>
                    <a:pt x="42" y="30"/>
                  </a:cubicBezTo>
                  <a:cubicBezTo>
                    <a:pt x="40" y="36"/>
                    <a:pt x="38" y="40"/>
                    <a:pt x="31" y="41"/>
                  </a:cubicBezTo>
                  <a:cubicBezTo>
                    <a:pt x="31" y="41"/>
                    <a:pt x="31" y="41"/>
                    <a:pt x="30" y="41"/>
                  </a:cubicBezTo>
                  <a:cubicBezTo>
                    <a:pt x="30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3" y="41"/>
                    <a:pt x="20" y="36"/>
                    <a:pt x="18" y="30"/>
                  </a:cubicBezTo>
                  <a:cubicBezTo>
                    <a:pt x="17" y="30"/>
                    <a:pt x="15" y="29"/>
                    <a:pt x="15" y="28"/>
                  </a:cubicBezTo>
                  <a:cubicBezTo>
                    <a:pt x="15" y="28"/>
                    <a:pt x="14" y="25"/>
                    <a:pt x="14" y="24"/>
                  </a:cubicBezTo>
                  <a:cubicBezTo>
                    <a:pt x="14" y="22"/>
                    <a:pt x="14" y="21"/>
                    <a:pt x="15" y="20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3"/>
                    <a:pt x="16" y="10"/>
                    <a:pt x="18" y="8"/>
                  </a:cubicBezTo>
                  <a:cubicBezTo>
                    <a:pt x="24" y="0"/>
                    <a:pt x="40" y="3"/>
                    <a:pt x="43" y="9"/>
                  </a:cubicBezTo>
                  <a:cubicBezTo>
                    <a:pt x="44" y="11"/>
                    <a:pt x="44" y="14"/>
                    <a:pt x="44" y="1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4332" name="组合 83"/>
          <p:cNvGrpSpPr/>
          <p:nvPr/>
        </p:nvGrpSpPr>
        <p:grpSpPr bwMode="auto">
          <a:xfrm>
            <a:off x="6696075" y="4643438"/>
            <a:ext cx="4162425" cy="742950"/>
            <a:chOff x="6969297" y="4432957"/>
            <a:chExt cx="4158607" cy="549276"/>
          </a:xfrm>
        </p:grpSpPr>
        <p:grpSp>
          <p:nvGrpSpPr>
            <p:cNvPr id="184346" name="组合 5"/>
            <p:cNvGrpSpPr/>
            <p:nvPr/>
          </p:nvGrpSpPr>
          <p:grpSpPr bwMode="auto">
            <a:xfrm>
              <a:off x="6969297" y="4432957"/>
              <a:ext cx="4158607" cy="549276"/>
              <a:chOff x="0" y="0"/>
              <a:chExt cx="5916764" cy="695460"/>
            </a:xfrm>
          </p:grpSpPr>
          <p:sp>
            <p:nvSpPr>
              <p:cNvPr id="184348" name="矩形 6"/>
              <p:cNvSpPr>
                <a:spLocks noChangeArrowheads="1"/>
              </p:cNvSpPr>
              <p:nvPr/>
            </p:nvSpPr>
            <p:spPr bwMode="auto">
              <a:xfrm>
                <a:off x="375631" y="1"/>
                <a:ext cx="4803820" cy="695459"/>
              </a:xfrm>
              <a:prstGeom prst="rect">
                <a:avLst/>
              </a:prstGeom>
              <a:solidFill>
                <a:srgbClr val="FF4B4B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49" name="矩形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75634" cy="695459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4350" name="椭圆 8"/>
              <p:cNvSpPr>
                <a:spLocks noChangeArrowheads="1"/>
              </p:cNvSpPr>
              <p:nvPr/>
            </p:nvSpPr>
            <p:spPr bwMode="auto">
              <a:xfrm>
                <a:off x="4859621" y="0"/>
                <a:ext cx="1057143" cy="695459"/>
              </a:xfrm>
              <a:prstGeom prst="ellipse">
                <a:avLst/>
              </a:prstGeom>
              <a:solidFill>
                <a:srgbClr val="F2F2F2"/>
              </a:solidFill>
              <a:ln w="3175">
                <a:solidFill>
                  <a:srgbClr val="0D0D0D"/>
                </a:solidFill>
                <a:round/>
              </a:ln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4347" name="Freeform 65"/>
            <p:cNvSpPr/>
            <p:nvPr/>
          </p:nvSpPr>
          <p:spPr bwMode="auto">
            <a:xfrm>
              <a:off x="10527322" y="4529504"/>
              <a:ext cx="442440" cy="342900"/>
            </a:xfrm>
            <a:custGeom>
              <a:avLst/>
              <a:gdLst>
                <a:gd name="T0" fmla="*/ 2147483647 w 51"/>
                <a:gd name="T1" fmla="*/ 0 h 46"/>
                <a:gd name="T2" fmla="*/ 2147483647 w 51"/>
                <a:gd name="T3" fmla="*/ 2147483647 h 46"/>
                <a:gd name="T4" fmla="*/ 2147483647 w 51"/>
                <a:gd name="T5" fmla="*/ 2147483647 h 46"/>
                <a:gd name="T6" fmla="*/ 2147483647 w 51"/>
                <a:gd name="T7" fmla="*/ 2147483647 h 46"/>
                <a:gd name="T8" fmla="*/ 0 w 51"/>
                <a:gd name="T9" fmla="*/ 2147483647 h 46"/>
                <a:gd name="T10" fmla="*/ 0 w 51"/>
                <a:gd name="T11" fmla="*/ 2147483647 h 46"/>
                <a:gd name="T12" fmla="*/ 2147483647 w 51"/>
                <a:gd name="T13" fmla="*/ 2147483647 h 46"/>
                <a:gd name="T14" fmla="*/ 0 w 51"/>
                <a:gd name="T15" fmla="*/ 2147483647 h 46"/>
                <a:gd name="T16" fmla="*/ 0 w 51"/>
                <a:gd name="T17" fmla="*/ 2147483647 h 46"/>
                <a:gd name="T18" fmla="*/ 2147483647 w 51"/>
                <a:gd name="T19" fmla="*/ 2147483647 h 46"/>
                <a:gd name="T20" fmla="*/ 2147483647 w 51"/>
                <a:gd name="T21" fmla="*/ 2147483647 h 46"/>
                <a:gd name="T22" fmla="*/ 2147483647 w 51"/>
                <a:gd name="T23" fmla="*/ 2147483647 h 46"/>
                <a:gd name="T24" fmla="*/ 2147483647 w 51"/>
                <a:gd name="T25" fmla="*/ 2147483647 h 46"/>
                <a:gd name="T26" fmla="*/ 2147483647 w 51"/>
                <a:gd name="T27" fmla="*/ 2147483647 h 46"/>
                <a:gd name="T28" fmla="*/ 2147483647 w 51"/>
                <a:gd name="T29" fmla="*/ 2147483647 h 46"/>
                <a:gd name="T30" fmla="*/ 2147483647 w 51"/>
                <a:gd name="T31" fmla="*/ 2147483647 h 46"/>
                <a:gd name="T32" fmla="*/ 2147483647 w 51"/>
                <a:gd name="T33" fmla="*/ 2147483647 h 46"/>
                <a:gd name="T34" fmla="*/ 2147483647 w 51"/>
                <a:gd name="T35" fmla="*/ 2147483647 h 46"/>
                <a:gd name="T36" fmla="*/ 2147483647 w 51"/>
                <a:gd name="T37" fmla="*/ 2147483647 h 46"/>
                <a:gd name="T38" fmla="*/ 2147483647 w 51"/>
                <a:gd name="T39" fmla="*/ 2147483647 h 46"/>
                <a:gd name="T40" fmla="*/ 2147483647 w 51"/>
                <a:gd name="T41" fmla="*/ 2147483647 h 46"/>
                <a:gd name="T42" fmla="*/ 2147483647 w 51"/>
                <a:gd name="T43" fmla="*/ 2147483647 h 46"/>
                <a:gd name="T44" fmla="*/ 2147483647 w 51"/>
                <a:gd name="T45" fmla="*/ 2147483647 h 46"/>
                <a:gd name="T46" fmla="*/ 2147483647 w 51"/>
                <a:gd name="T47" fmla="*/ 2147483647 h 46"/>
                <a:gd name="T48" fmla="*/ 2147483647 w 51"/>
                <a:gd name="T49" fmla="*/ 2147483647 h 46"/>
                <a:gd name="T50" fmla="*/ 2147483647 w 51"/>
                <a:gd name="T51" fmla="*/ 2147483647 h 46"/>
                <a:gd name="T52" fmla="*/ 2147483647 w 51"/>
                <a:gd name="T53" fmla="*/ 2147483647 h 46"/>
                <a:gd name="T54" fmla="*/ 2147483647 w 51"/>
                <a:gd name="T55" fmla="*/ 2147483647 h 46"/>
                <a:gd name="T56" fmla="*/ 2147483647 w 51"/>
                <a:gd name="T57" fmla="*/ 0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46"/>
                <a:gd name="T89" fmla="*/ 51 w 51"/>
                <a:gd name="T90" fmla="*/ 46 h 4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46">
                  <a:moveTo>
                    <a:pt x="17" y="0"/>
                  </a:moveTo>
                  <a:cubicBezTo>
                    <a:pt x="1" y="4"/>
                    <a:pt x="20" y="17"/>
                    <a:pt x="20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1" y="24"/>
                    <a:pt x="2" y="25"/>
                  </a:cubicBezTo>
                  <a:cubicBezTo>
                    <a:pt x="1" y="25"/>
                    <a:pt x="0" y="27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1" y="32"/>
                    <a:pt x="3" y="32"/>
                  </a:cubicBezTo>
                  <a:cubicBezTo>
                    <a:pt x="2" y="33"/>
                    <a:pt x="2" y="34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7"/>
                    <a:pt x="4" y="39"/>
                    <a:pt x="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0"/>
                    <a:pt x="5" y="41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4"/>
                    <a:pt x="7" y="46"/>
                    <a:pt x="9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4" y="9"/>
                    <a:pt x="19" y="10"/>
                    <a:pt x="17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468438" y="1670050"/>
            <a:ext cx="3155950" cy="996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    Comprehensive category of 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    over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3000 </a:t>
            </a: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references 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0" hangingPunct="0">
              <a:buFont typeface="Arial" panose="020B0604020202020204" pitchFamily="34" charset="0"/>
              <a:buNone/>
              <a:defRPr/>
            </a:pP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032018" y="1673224"/>
            <a:ext cx="3063499" cy="69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State-of-the-art equipment to </a:t>
            </a: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guarantee precise production</a:t>
            </a:r>
            <a:endParaRPr lang="zh-CN" altLang="en-US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4335" name="TextBox 88"/>
          <p:cNvSpPr txBox="1">
            <a:spLocks noChangeArrowheads="1"/>
          </p:cNvSpPr>
          <p:nvPr/>
        </p:nvSpPr>
        <p:spPr bwMode="auto">
          <a:xfrm>
            <a:off x="1489075" y="3616325"/>
            <a:ext cx="3411538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Steady lead time and prompt aftersales service  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None/>
            </a:pPr>
            <a:endParaRPr lang="zh-CN" alt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1588746" y="4627563"/>
            <a:ext cx="3246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Keeping improving and standardizing our process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0" hangingPunct="0">
              <a:buFont typeface="Arial" panose="020B0604020202020204" pitchFamily="34" charset="0"/>
              <a:buNone/>
              <a:defRPr/>
            </a:pP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951663" y="2660650"/>
            <a:ext cx="3511550" cy="7409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Excellent cost control ability 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791325" y="3619500"/>
            <a:ext cx="35138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Professional team for efficient communication</a:t>
            </a:r>
            <a:endParaRPr lang="en-US" altLang="zh-CN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0" hangingPunct="0">
              <a:buFont typeface="Arial" panose="020B0604020202020204" pitchFamily="34" charset="0"/>
              <a:buNone/>
              <a:defRPr/>
            </a:pP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696076" y="4613275"/>
            <a:ext cx="3480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 Willing to accommodate customers’ special requirements</a:t>
            </a:r>
            <a:endParaRPr lang="zh-CN" altLang="en-US" sz="14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0" hangingPunct="0">
              <a:buFont typeface="Arial" panose="020B0604020202020204" pitchFamily="34" charset="0"/>
              <a:buNone/>
              <a:defRPr/>
            </a:pP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184340" name="Freeform 72"/>
          <p:cNvSpPr>
            <a:spLocks noEditPoints="1"/>
          </p:cNvSpPr>
          <p:nvPr/>
        </p:nvSpPr>
        <p:spPr bwMode="auto">
          <a:xfrm>
            <a:off x="4835525" y="1908175"/>
            <a:ext cx="492125" cy="368300"/>
          </a:xfrm>
          <a:custGeom>
            <a:avLst/>
            <a:gdLst>
              <a:gd name="T0" fmla="*/ 2147483647 w 67"/>
              <a:gd name="T1" fmla="*/ 2147483647 h 64"/>
              <a:gd name="T2" fmla="*/ 2147483647 w 67"/>
              <a:gd name="T3" fmla="*/ 2147483647 h 64"/>
              <a:gd name="T4" fmla="*/ 2147483647 w 67"/>
              <a:gd name="T5" fmla="*/ 2147483647 h 64"/>
              <a:gd name="T6" fmla="*/ 2147483647 w 67"/>
              <a:gd name="T7" fmla="*/ 2147483647 h 64"/>
              <a:gd name="T8" fmla="*/ 2147483647 w 67"/>
              <a:gd name="T9" fmla="*/ 2147483647 h 64"/>
              <a:gd name="T10" fmla="*/ 2147483647 w 67"/>
              <a:gd name="T11" fmla="*/ 2147483647 h 64"/>
              <a:gd name="T12" fmla="*/ 2147483647 w 67"/>
              <a:gd name="T13" fmla="*/ 2147483647 h 64"/>
              <a:gd name="T14" fmla="*/ 2147483647 w 67"/>
              <a:gd name="T15" fmla="*/ 2147483647 h 64"/>
              <a:gd name="T16" fmla="*/ 2147483647 w 67"/>
              <a:gd name="T17" fmla="*/ 2147483647 h 64"/>
              <a:gd name="T18" fmla="*/ 2147483647 w 67"/>
              <a:gd name="T19" fmla="*/ 2147483647 h 64"/>
              <a:gd name="T20" fmla="*/ 2147483647 w 67"/>
              <a:gd name="T21" fmla="*/ 2147483647 h 64"/>
              <a:gd name="T22" fmla="*/ 2147483647 w 67"/>
              <a:gd name="T23" fmla="*/ 2147483647 h 64"/>
              <a:gd name="T24" fmla="*/ 2147483647 w 67"/>
              <a:gd name="T25" fmla="*/ 2147483647 h 64"/>
              <a:gd name="T26" fmla="*/ 2147483647 w 67"/>
              <a:gd name="T27" fmla="*/ 2147483647 h 64"/>
              <a:gd name="T28" fmla="*/ 2147483647 w 67"/>
              <a:gd name="T29" fmla="*/ 2147483647 h 64"/>
              <a:gd name="T30" fmla="*/ 0 w 67"/>
              <a:gd name="T31" fmla="*/ 2147483647 h 64"/>
              <a:gd name="T32" fmla="*/ 2147483647 w 67"/>
              <a:gd name="T33" fmla="*/ 0 h 64"/>
              <a:gd name="T34" fmla="*/ 2147483647 w 67"/>
              <a:gd name="T35" fmla="*/ 2147483647 h 64"/>
              <a:gd name="T36" fmla="*/ 2147483647 w 67"/>
              <a:gd name="T37" fmla="*/ 2147483647 h 64"/>
              <a:gd name="T38" fmla="*/ 2147483647 w 67"/>
              <a:gd name="T39" fmla="*/ 0 h 64"/>
              <a:gd name="T40" fmla="*/ 2147483647 w 67"/>
              <a:gd name="T41" fmla="*/ 2147483647 h 64"/>
              <a:gd name="T42" fmla="*/ 2147483647 w 67"/>
              <a:gd name="T43" fmla="*/ 2147483647 h 64"/>
              <a:gd name="T44" fmla="*/ 2147483647 w 67"/>
              <a:gd name="T45" fmla="*/ 2147483647 h 64"/>
              <a:gd name="T46" fmla="*/ 2147483647 w 67"/>
              <a:gd name="T47" fmla="*/ 2147483647 h 64"/>
              <a:gd name="T48" fmla="*/ 2147483647 w 67"/>
              <a:gd name="T49" fmla="*/ 2147483647 h 64"/>
              <a:gd name="T50" fmla="*/ 2147483647 w 67"/>
              <a:gd name="T51" fmla="*/ 2147483647 h 64"/>
              <a:gd name="T52" fmla="*/ 2147483647 w 67"/>
              <a:gd name="T53" fmla="*/ 2147483647 h 64"/>
              <a:gd name="T54" fmla="*/ 2147483647 w 67"/>
              <a:gd name="T55" fmla="*/ 2147483647 h 64"/>
              <a:gd name="T56" fmla="*/ 2147483647 w 67"/>
              <a:gd name="T57" fmla="*/ 2147483647 h 64"/>
              <a:gd name="T58" fmla="*/ 2147483647 w 67"/>
              <a:gd name="T59" fmla="*/ 2147483647 h 64"/>
              <a:gd name="T60" fmla="*/ 2147483647 w 67"/>
              <a:gd name="T61" fmla="*/ 2147483647 h 64"/>
              <a:gd name="T62" fmla="*/ 2147483647 w 67"/>
              <a:gd name="T63" fmla="*/ 2147483647 h 64"/>
              <a:gd name="T64" fmla="*/ 2147483647 w 67"/>
              <a:gd name="T65" fmla="*/ 2147483647 h 64"/>
              <a:gd name="T66" fmla="*/ 2147483647 w 67"/>
              <a:gd name="T67" fmla="*/ 2147483647 h 64"/>
              <a:gd name="T68" fmla="*/ 2147483647 w 67"/>
              <a:gd name="T69" fmla="*/ 2147483647 h 64"/>
              <a:gd name="T70" fmla="*/ 2147483647 w 67"/>
              <a:gd name="T71" fmla="*/ 2147483647 h 64"/>
              <a:gd name="T72" fmla="*/ 2147483647 w 67"/>
              <a:gd name="T73" fmla="*/ 2147483647 h 64"/>
              <a:gd name="T74" fmla="*/ 2147483647 w 67"/>
              <a:gd name="T75" fmla="*/ 2147483647 h 64"/>
              <a:gd name="T76" fmla="*/ 2147483647 w 67"/>
              <a:gd name="T77" fmla="*/ 2147483647 h 64"/>
              <a:gd name="T78" fmla="*/ 2147483647 w 67"/>
              <a:gd name="T79" fmla="*/ 2147483647 h 64"/>
              <a:gd name="T80" fmla="*/ 2147483647 w 67"/>
              <a:gd name="T81" fmla="*/ 2147483647 h 64"/>
              <a:gd name="T82" fmla="*/ 2147483647 w 67"/>
              <a:gd name="T83" fmla="*/ 2147483647 h 64"/>
              <a:gd name="T84" fmla="*/ 2147483647 w 67"/>
              <a:gd name="T85" fmla="*/ 2147483647 h 64"/>
              <a:gd name="T86" fmla="*/ 2147483647 w 67"/>
              <a:gd name="T87" fmla="*/ 2147483647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7"/>
              <a:gd name="T133" fmla="*/ 0 h 64"/>
              <a:gd name="T134" fmla="*/ 67 w 67"/>
              <a:gd name="T135" fmla="*/ 64 h 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7" h="64">
                <a:moveTo>
                  <a:pt x="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9"/>
                  <a:pt x="22" y="19"/>
                  <a:pt x="22" y="19"/>
                </a:cubicBezTo>
                <a:cubicBezTo>
                  <a:pt x="27" y="38"/>
                  <a:pt x="27" y="38"/>
                  <a:pt x="27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2"/>
                  <a:pt x="36" y="32"/>
                  <a:pt x="36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8" y="25"/>
                  <a:pt x="28" y="25"/>
                  <a:pt x="28" y="25"/>
                </a:cubicBezTo>
                <a:cubicBezTo>
                  <a:pt x="62" y="25"/>
                  <a:pt x="62" y="25"/>
                  <a:pt x="62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5" y="30"/>
                  <a:pt x="65" y="30"/>
                  <a:pt x="65" y="30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7"/>
                  <a:pt x="63" y="48"/>
                </a:cubicBezTo>
                <a:cubicBezTo>
                  <a:pt x="65" y="50"/>
                  <a:pt x="66" y="52"/>
                  <a:pt x="66" y="55"/>
                </a:cubicBezTo>
                <a:cubicBezTo>
                  <a:pt x="66" y="57"/>
                  <a:pt x="65" y="60"/>
                  <a:pt x="63" y="61"/>
                </a:cubicBezTo>
                <a:cubicBezTo>
                  <a:pt x="63" y="61"/>
                  <a:pt x="63" y="61"/>
                  <a:pt x="63" y="61"/>
                </a:cubicBezTo>
                <a:cubicBezTo>
                  <a:pt x="61" y="63"/>
                  <a:pt x="59" y="64"/>
                  <a:pt x="56" y="64"/>
                </a:cubicBezTo>
                <a:cubicBezTo>
                  <a:pt x="54" y="64"/>
                  <a:pt x="51" y="63"/>
                  <a:pt x="50" y="61"/>
                </a:cubicBezTo>
                <a:cubicBezTo>
                  <a:pt x="48" y="60"/>
                  <a:pt x="47" y="58"/>
                  <a:pt x="47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35" y="58"/>
                  <a:pt x="34" y="60"/>
                  <a:pt x="33" y="61"/>
                </a:cubicBezTo>
                <a:cubicBezTo>
                  <a:pt x="33" y="61"/>
                  <a:pt x="33" y="61"/>
                  <a:pt x="33" y="61"/>
                </a:cubicBezTo>
                <a:cubicBezTo>
                  <a:pt x="31" y="63"/>
                  <a:pt x="29" y="64"/>
                  <a:pt x="26" y="64"/>
                </a:cubicBezTo>
                <a:cubicBezTo>
                  <a:pt x="24" y="64"/>
                  <a:pt x="21" y="63"/>
                  <a:pt x="19" y="61"/>
                </a:cubicBezTo>
                <a:cubicBezTo>
                  <a:pt x="18" y="60"/>
                  <a:pt x="17" y="57"/>
                  <a:pt x="17" y="55"/>
                </a:cubicBezTo>
                <a:cubicBezTo>
                  <a:pt x="17" y="52"/>
                  <a:pt x="18" y="50"/>
                  <a:pt x="19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7"/>
                  <a:pt x="21" y="47"/>
                  <a:pt x="22" y="46"/>
                </a:cubicBezTo>
                <a:cubicBezTo>
                  <a:pt x="16" y="23"/>
                  <a:pt x="16" y="23"/>
                  <a:pt x="16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6"/>
                  <a:pt x="0" y="16"/>
                  <a:pt x="0" y="16"/>
                </a:cubicBezTo>
                <a:close/>
                <a:moveTo>
                  <a:pt x="37" y="0"/>
                </a:moveTo>
                <a:cubicBezTo>
                  <a:pt x="37" y="11"/>
                  <a:pt x="37" y="11"/>
                  <a:pt x="37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43" y="22"/>
                  <a:pt x="43" y="22"/>
                  <a:pt x="43" y="22"/>
                </a:cubicBezTo>
                <a:cubicBezTo>
                  <a:pt x="54" y="11"/>
                  <a:pt x="54" y="11"/>
                  <a:pt x="54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0"/>
                  <a:pt x="48" y="0"/>
                  <a:pt x="48" y="0"/>
                </a:cubicBezTo>
                <a:cubicBezTo>
                  <a:pt x="37" y="0"/>
                  <a:pt x="37" y="0"/>
                  <a:pt x="37" y="0"/>
                </a:cubicBezTo>
                <a:close/>
                <a:moveTo>
                  <a:pt x="29" y="42"/>
                </a:moveTo>
                <a:cubicBezTo>
                  <a:pt x="30" y="46"/>
                  <a:pt x="30" y="46"/>
                  <a:pt x="30" y="46"/>
                </a:cubicBezTo>
                <a:cubicBezTo>
                  <a:pt x="31" y="46"/>
                  <a:pt x="32" y="47"/>
                  <a:pt x="33" y="48"/>
                </a:cubicBezTo>
                <a:cubicBezTo>
                  <a:pt x="33" y="48"/>
                  <a:pt x="33" y="48"/>
                  <a:pt x="33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2"/>
                  <a:pt x="36" y="42"/>
                  <a:pt x="36" y="42"/>
                </a:cubicBezTo>
                <a:cubicBezTo>
                  <a:pt x="29" y="42"/>
                  <a:pt x="29" y="42"/>
                  <a:pt x="29" y="42"/>
                </a:cubicBezTo>
                <a:close/>
                <a:moveTo>
                  <a:pt x="55" y="42"/>
                </a:moveTo>
                <a:cubicBezTo>
                  <a:pt x="51" y="42"/>
                  <a:pt x="51" y="42"/>
                  <a:pt x="51" y="42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6"/>
                  <a:pt x="53" y="46"/>
                  <a:pt x="54" y="46"/>
                </a:cubicBezTo>
                <a:cubicBezTo>
                  <a:pt x="55" y="42"/>
                  <a:pt x="55" y="42"/>
                  <a:pt x="55" y="42"/>
                </a:cubicBezTo>
                <a:close/>
                <a:moveTo>
                  <a:pt x="47" y="42"/>
                </a:moveTo>
                <a:cubicBezTo>
                  <a:pt x="40" y="42"/>
                  <a:pt x="40" y="42"/>
                  <a:pt x="40" y="42"/>
                </a:cubicBezTo>
                <a:cubicBezTo>
                  <a:pt x="40" y="49"/>
                  <a:pt x="40" y="49"/>
                  <a:pt x="40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40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8"/>
                  <a:pt x="40" y="38"/>
                  <a:pt x="40" y="38"/>
                </a:cubicBezTo>
                <a:close/>
                <a:moveTo>
                  <a:pt x="51" y="38"/>
                </a:moveTo>
                <a:cubicBezTo>
                  <a:pt x="56" y="38"/>
                  <a:pt x="56" y="38"/>
                  <a:pt x="56" y="38"/>
                </a:cubicBezTo>
                <a:cubicBezTo>
                  <a:pt x="57" y="32"/>
                  <a:pt x="57" y="32"/>
                  <a:pt x="57" y="32"/>
                </a:cubicBezTo>
                <a:cubicBezTo>
                  <a:pt x="51" y="32"/>
                  <a:pt x="51" y="32"/>
                  <a:pt x="51" y="32"/>
                </a:cubicBezTo>
                <a:cubicBezTo>
                  <a:pt x="51" y="38"/>
                  <a:pt x="51" y="38"/>
                  <a:pt x="51" y="38"/>
                </a:cubicBezTo>
                <a:close/>
                <a:moveTo>
                  <a:pt x="59" y="52"/>
                </a:moveTo>
                <a:cubicBezTo>
                  <a:pt x="59" y="51"/>
                  <a:pt x="57" y="51"/>
                  <a:pt x="56" y="51"/>
                </a:cubicBezTo>
                <a:cubicBezTo>
                  <a:pt x="55" y="51"/>
                  <a:pt x="54" y="51"/>
                  <a:pt x="53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53"/>
                  <a:pt x="52" y="54"/>
                  <a:pt x="52" y="55"/>
                </a:cubicBezTo>
                <a:cubicBezTo>
                  <a:pt x="52" y="56"/>
                  <a:pt x="53" y="57"/>
                  <a:pt x="53" y="58"/>
                </a:cubicBezTo>
                <a:cubicBezTo>
                  <a:pt x="54" y="58"/>
                  <a:pt x="55" y="59"/>
                  <a:pt x="56" y="59"/>
                </a:cubicBezTo>
                <a:cubicBezTo>
                  <a:pt x="57" y="59"/>
                  <a:pt x="59" y="58"/>
                  <a:pt x="59" y="58"/>
                </a:cubicBezTo>
                <a:cubicBezTo>
                  <a:pt x="60" y="57"/>
                  <a:pt x="60" y="56"/>
                  <a:pt x="60" y="55"/>
                </a:cubicBezTo>
                <a:cubicBezTo>
                  <a:pt x="60" y="54"/>
                  <a:pt x="60" y="53"/>
                  <a:pt x="59" y="52"/>
                </a:cubicBezTo>
                <a:close/>
                <a:moveTo>
                  <a:pt x="29" y="52"/>
                </a:moveTo>
                <a:cubicBezTo>
                  <a:pt x="28" y="51"/>
                  <a:pt x="27" y="51"/>
                  <a:pt x="26" y="51"/>
                </a:cubicBezTo>
                <a:cubicBezTo>
                  <a:pt x="25" y="51"/>
                  <a:pt x="24" y="51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3"/>
                  <a:pt x="22" y="54"/>
                  <a:pt x="22" y="55"/>
                </a:cubicBezTo>
                <a:cubicBezTo>
                  <a:pt x="22" y="56"/>
                  <a:pt x="23" y="57"/>
                  <a:pt x="23" y="58"/>
                </a:cubicBezTo>
                <a:cubicBezTo>
                  <a:pt x="24" y="58"/>
                  <a:pt x="25" y="59"/>
                  <a:pt x="26" y="59"/>
                </a:cubicBezTo>
                <a:cubicBezTo>
                  <a:pt x="27" y="59"/>
                  <a:pt x="28" y="58"/>
                  <a:pt x="29" y="58"/>
                </a:cubicBezTo>
                <a:cubicBezTo>
                  <a:pt x="30" y="57"/>
                  <a:pt x="30" y="56"/>
                  <a:pt x="30" y="55"/>
                </a:cubicBezTo>
                <a:cubicBezTo>
                  <a:pt x="30" y="54"/>
                  <a:pt x="30" y="53"/>
                  <a:pt x="29" y="52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41" name="Freeform 71"/>
          <p:cNvSpPr>
            <a:spLocks noEditPoints="1"/>
          </p:cNvSpPr>
          <p:nvPr/>
        </p:nvSpPr>
        <p:spPr bwMode="auto">
          <a:xfrm>
            <a:off x="4905375" y="3733800"/>
            <a:ext cx="457200" cy="496888"/>
          </a:xfrm>
          <a:custGeom>
            <a:avLst/>
            <a:gdLst>
              <a:gd name="T0" fmla="*/ 2147483647 w 73"/>
              <a:gd name="T1" fmla="*/ 2147483647 h 64"/>
              <a:gd name="T2" fmla="*/ 2147483647 w 73"/>
              <a:gd name="T3" fmla="*/ 2147483647 h 64"/>
              <a:gd name="T4" fmla="*/ 2147483647 w 73"/>
              <a:gd name="T5" fmla="*/ 2147483647 h 64"/>
              <a:gd name="T6" fmla="*/ 2147483647 w 73"/>
              <a:gd name="T7" fmla="*/ 2147483647 h 64"/>
              <a:gd name="T8" fmla="*/ 2147483647 w 73"/>
              <a:gd name="T9" fmla="*/ 2147483647 h 64"/>
              <a:gd name="T10" fmla="*/ 2147483647 w 73"/>
              <a:gd name="T11" fmla="*/ 2147483647 h 64"/>
              <a:gd name="T12" fmla="*/ 2147483647 w 73"/>
              <a:gd name="T13" fmla="*/ 2147483647 h 64"/>
              <a:gd name="T14" fmla="*/ 2147483647 w 73"/>
              <a:gd name="T15" fmla="*/ 2147483647 h 64"/>
              <a:gd name="T16" fmla="*/ 2147483647 w 73"/>
              <a:gd name="T17" fmla="*/ 2147483647 h 64"/>
              <a:gd name="T18" fmla="*/ 2147483647 w 73"/>
              <a:gd name="T19" fmla="*/ 2147483647 h 64"/>
              <a:gd name="T20" fmla="*/ 2147483647 w 73"/>
              <a:gd name="T21" fmla="*/ 2147483647 h 64"/>
              <a:gd name="T22" fmla="*/ 2147483647 w 73"/>
              <a:gd name="T23" fmla="*/ 2147483647 h 64"/>
              <a:gd name="T24" fmla="*/ 2147483647 w 73"/>
              <a:gd name="T25" fmla="*/ 2147483647 h 64"/>
              <a:gd name="T26" fmla="*/ 2147483647 w 73"/>
              <a:gd name="T27" fmla="*/ 2147483647 h 64"/>
              <a:gd name="T28" fmla="*/ 2147483647 w 73"/>
              <a:gd name="T29" fmla="*/ 2147483647 h 64"/>
              <a:gd name="T30" fmla="*/ 2147483647 w 73"/>
              <a:gd name="T31" fmla="*/ 2147483647 h 64"/>
              <a:gd name="T32" fmla="*/ 2147483647 w 73"/>
              <a:gd name="T33" fmla="*/ 2147483647 h 64"/>
              <a:gd name="T34" fmla="*/ 2147483647 w 73"/>
              <a:gd name="T35" fmla="*/ 2147483647 h 64"/>
              <a:gd name="T36" fmla="*/ 2147483647 w 73"/>
              <a:gd name="T37" fmla="*/ 2147483647 h 64"/>
              <a:gd name="T38" fmla="*/ 2147483647 w 73"/>
              <a:gd name="T39" fmla="*/ 0 h 64"/>
              <a:gd name="T40" fmla="*/ 2147483647 w 73"/>
              <a:gd name="T41" fmla="*/ 2147483647 h 64"/>
              <a:gd name="T42" fmla="*/ 0 w 73"/>
              <a:gd name="T43" fmla="*/ 2147483647 h 64"/>
              <a:gd name="T44" fmla="*/ 2147483647 w 73"/>
              <a:gd name="T45" fmla="*/ 2147483647 h 64"/>
              <a:gd name="T46" fmla="*/ 0 w 73"/>
              <a:gd name="T47" fmla="*/ 2147483647 h 64"/>
              <a:gd name="T48" fmla="*/ 2147483647 w 73"/>
              <a:gd name="T49" fmla="*/ 2147483647 h 64"/>
              <a:gd name="T50" fmla="*/ 2147483647 w 73"/>
              <a:gd name="T51" fmla="*/ 2147483647 h 64"/>
              <a:gd name="T52" fmla="*/ 2147483647 w 73"/>
              <a:gd name="T53" fmla="*/ 2147483647 h 64"/>
              <a:gd name="T54" fmla="*/ 2147483647 w 73"/>
              <a:gd name="T55" fmla="*/ 2147483647 h 64"/>
              <a:gd name="T56" fmla="*/ 2147483647 w 73"/>
              <a:gd name="T57" fmla="*/ 2147483647 h 64"/>
              <a:gd name="T58" fmla="*/ 2147483647 w 73"/>
              <a:gd name="T59" fmla="*/ 2147483647 h 64"/>
              <a:gd name="T60" fmla="*/ 2147483647 w 73"/>
              <a:gd name="T61" fmla="*/ 2147483647 h 64"/>
              <a:gd name="T62" fmla="*/ 2147483647 w 73"/>
              <a:gd name="T63" fmla="*/ 2147483647 h 64"/>
              <a:gd name="T64" fmla="*/ 2147483647 w 73"/>
              <a:gd name="T65" fmla="*/ 2147483647 h 64"/>
              <a:gd name="T66" fmla="*/ 2147483647 w 73"/>
              <a:gd name="T67" fmla="*/ 2147483647 h 64"/>
              <a:gd name="T68" fmla="*/ 2147483647 w 73"/>
              <a:gd name="T69" fmla="*/ 2147483647 h 64"/>
              <a:gd name="T70" fmla="*/ 2147483647 w 73"/>
              <a:gd name="T71" fmla="*/ 2147483647 h 64"/>
              <a:gd name="T72" fmla="*/ 2147483647 w 73"/>
              <a:gd name="T73" fmla="*/ 2147483647 h 64"/>
              <a:gd name="T74" fmla="*/ 2147483647 w 73"/>
              <a:gd name="T75" fmla="*/ 2147483647 h 64"/>
              <a:gd name="T76" fmla="*/ 2147483647 w 73"/>
              <a:gd name="T77" fmla="*/ 2147483647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3"/>
              <a:gd name="T118" fmla="*/ 0 h 64"/>
              <a:gd name="T119" fmla="*/ 73 w 73"/>
              <a:gd name="T120" fmla="*/ 64 h 6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3" h="64">
                <a:moveTo>
                  <a:pt x="9" y="16"/>
                </a:moveTo>
                <a:cubicBezTo>
                  <a:pt x="49" y="16"/>
                  <a:pt x="49" y="16"/>
                  <a:pt x="49" y="16"/>
                </a:cubicBezTo>
                <a:cubicBezTo>
                  <a:pt x="49" y="22"/>
                  <a:pt x="49" y="22"/>
                  <a:pt x="49" y="22"/>
                </a:cubicBezTo>
                <a:cubicBezTo>
                  <a:pt x="64" y="22"/>
                  <a:pt x="64" y="22"/>
                  <a:pt x="64" y="22"/>
                </a:cubicBezTo>
                <a:cubicBezTo>
                  <a:pt x="66" y="22"/>
                  <a:pt x="66" y="22"/>
                  <a:pt x="66" y="22"/>
                </a:cubicBezTo>
                <a:cubicBezTo>
                  <a:pt x="66" y="24"/>
                  <a:pt x="66" y="24"/>
                  <a:pt x="66" y="24"/>
                </a:cubicBezTo>
                <a:cubicBezTo>
                  <a:pt x="73" y="46"/>
                  <a:pt x="73" y="46"/>
                  <a:pt x="73" y="46"/>
                </a:cubicBezTo>
                <a:cubicBezTo>
                  <a:pt x="73" y="47"/>
                  <a:pt x="73" y="47"/>
                  <a:pt x="73" y="47"/>
                </a:cubicBezTo>
                <a:cubicBezTo>
                  <a:pt x="73" y="47"/>
                  <a:pt x="73" y="47"/>
                  <a:pt x="73" y="47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57"/>
                  <a:pt x="73" y="57"/>
                  <a:pt x="73" y="57"/>
                </a:cubicBezTo>
                <a:cubicBezTo>
                  <a:pt x="71" y="57"/>
                  <a:pt x="71" y="57"/>
                  <a:pt x="71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5" y="60"/>
                  <a:pt x="64" y="61"/>
                </a:cubicBezTo>
                <a:cubicBezTo>
                  <a:pt x="64" y="61"/>
                  <a:pt x="64" y="61"/>
                  <a:pt x="64" y="61"/>
                </a:cubicBezTo>
                <a:cubicBezTo>
                  <a:pt x="62" y="63"/>
                  <a:pt x="60" y="64"/>
                  <a:pt x="58" y="64"/>
                </a:cubicBezTo>
                <a:cubicBezTo>
                  <a:pt x="55" y="64"/>
                  <a:pt x="53" y="63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0" y="60"/>
                  <a:pt x="50" y="58"/>
                  <a:pt x="49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29" y="57"/>
                  <a:pt x="29" y="57"/>
                  <a:pt x="29" y="57"/>
                </a:cubicBezTo>
                <a:cubicBezTo>
                  <a:pt x="28" y="58"/>
                  <a:pt x="27" y="60"/>
                  <a:pt x="26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5" y="63"/>
                  <a:pt x="23" y="64"/>
                  <a:pt x="20" y="64"/>
                </a:cubicBezTo>
                <a:cubicBezTo>
                  <a:pt x="18" y="64"/>
                  <a:pt x="16" y="63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3" y="60"/>
                  <a:pt x="12" y="58"/>
                  <a:pt x="12" y="57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44"/>
                  <a:pt x="9" y="44"/>
                  <a:pt x="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2" y="40"/>
                  <a:pt x="2" y="40"/>
                  <a:pt x="2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16"/>
                  <a:pt x="9" y="16"/>
                  <a:pt x="9" y="16"/>
                </a:cubicBezTo>
                <a:close/>
                <a:moveTo>
                  <a:pt x="42" y="6"/>
                </a:moveTo>
                <a:cubicBezTo>
                  <a:pt x="60" y="6"/>
                  <a:pt x="60" y="6"/>
                  <a:pt x="60" y="6"/>
                </a:cubicBezTo>
                <a:cubicBezTo>
                  <a:pt x="61" y="8"/>
                  <a:pt x="61" y="8"/>
                  <a:pt x="61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2" y="6"/>
                  <a:pt x="42" y="6"/>
                  <a:pt x="42" y="6"/>
                </a:cubicBezTo>
                <a:close/>
                <a:moveTo>
                  <a:pt x="24" y="0"/>
                </a:moveTo>
                <a:cubicBezTo>
                  <a:pt x="49" y="0"/>
                  <a:pt x="49" y="0"/>
                  <a:pt x="49" y="0"/>
                </a:cubicBezTo>
                <a:cubicBezTo>
                  <a:pt x="50" y="4"/>
                  <a:pt x="50" y="4"/>
                  <a:pt x="50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4" y="0"/>
                  <a:pt x="24" y="0"/>
                  <a:pt x="24" y="0"/>
                </a:cubicBezTo>
                <a:close/>
                <a:moveTo>
                  <a:pt x="0" y="8"/>
                </a:moveTo>
                <a:cubicBezTo>
                  <a:pt x="36" y="8"/>
                  <a:pt x="36" y="8"/>
                  <a:pt x="36" y="8"/>
                </a:cubicBezTo>
                <a:cubicBezTo>
                  <a:pt x="37" y="13"/>
                  <a:pt x="37" y="13"/>
                  <a:pt x="37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0" y="8"/>
                  <a:pt x="0" y="8"/>
                  <a:pt x="0" y="8"/>
                </a:cubicBezTo>
                <a:close/>
                <a:moveTo>
                  <a:pt x="23" y="53"/>
                </a:moveTo>
                <a:cubicBezTo>
                  <a:pt x="22" y="52"/>
                  <a:pt x="21" y="52"/>
                  <a:pt x="20" y="52"/>
                </a:cubicBezTo>
                <a:cubicBezTo>
                  <a:pt x="19" y="52"/>
                  <a:pt x="18" y="52"/>
                  <a:pt x="18" y="53"/>
                </a:cubicBezTo>
                <a:cubicBezTo>
                  <a:pt x="17" y="53"/>
                  <a:pt x="17" y="54"/>
                  <a:pt x="17" y="55"/>
                </a:cubicBezTo>
                <a:cubicBezTo>
                  <a:pt x="17" y="56"/>
                  <a:pt x="17" y="57"/>
                  <a:pt x="18" y="58"/>
                </a:cubicBezTo>
                <a:cubicBezTo>
                  <a:pt x="18" y="58"/>
                  <a:pt x="19" y="58"/>
                  <a:pt x="20" y="58"/>
                </a:cubicBezTo>
                <a:cubicBezTo>
                  <a:pt x="21" y="58"/>
                  <a:pt x="22" y="58"/>
                  <a:pt x="23" y="58"/>
                </a:cubicBezTo>
                <a:cubicBezTo>
                  <a:pt x="23" y="57"/>
                  <a:pt x="24" y="56"/>
                  <a:pt x="24" y="55"/>
                </a:cubicBezTo>
                <a:cubicBezTo>
                  <a:pt x="24" y="54"/>
                  <a:pt x="23" y="53"/>
                  <a:pt x="23" y="53"/>
                </a:cubicBezTo>
                <a:close/>
                <a:moveTo>
                  <a:pt x="65" y="52"/>
                </a:moveTo>
                <a:cubicBezTo>
                  <a:pt x="68" y="52"/>
                  <a:pt x="68" y="52"/>
                  <a:pt x="68" y="52"/>
                </a:cubicBezTo>
                <a:cubicBezTo>
                  <a:pt x="68" y="47"/>
                  <a:pt x="68" y="47"/>
                  <a:pt x="68" y="47"/>
                </a:cubicBezTo>
                <a:cubicBezTo>
                  <a:pt x="62" y="27"/>
                  <a:pt x="62" y="27"/>
                  <a:pt x="62" y="27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49"/>
                  <a:pt x="52" y="49"/>
                  <a:pt x="52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53" y="48"/>
                  <a:pt x="55" y="47"/>
                  <a:pt x="58" y="47"/>
                </a:cubicBezTo>
                <a:cubicBezTo>
                  <a:pt x="60" y="47"/>
                  <a:pt x="62" y="48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50"/>
                  <a:pt x="65" y="51"/>
                  <a:pt x="65" y="52"/>
                </a:cubicBezTo>
                <a:close/>
                <a:moveTo>
                  <a:pt x="60" y="53"/>
                </a:moveTo>
                <a:cubicBezTo>
                  <a:pt x="59" y="52"/>
                  <a:pt x="59" y="52"/>
                  <a:pt x="58" y="52"/>
                </a:cubicBezTo>
                <a:cubicBezTo>
                  <a:pt x="57" y="52"/>
                  <a:pt x="56" y="52"/>
                  <a:pt x="55" y="53"/>
                </a:cubicBezTo>
                <a:cubicBezTo>
                  <a:pt x="55" y="53"/>
                  <a:pt x="54" y="54"/>
                  <a:pt x="54" y="55"/>
                </a:cubicBezTo>
                <a:cubicBezTo>
                  <a:pt x="54" y="56"/>
                  <a:pt x="55" y="57"/>
                  <a:pt x="55" y="58"/>
                </a:cubicBezTo>
                <a:cubicBezTo>
                  <a:pt x="56" y="58"/>
                  <a:pt x="57" y="58"/>
                  <a:pt x="58" y="58"/>
                </a:cubicBezTo>
                <a:cubicBezTo>
                  <a:pt x="59" y="58"/>
                  <a:pt x="59" y="58"/>
                  <a:pt x="60" y="58"/>
                </a:cubicBezTo>
                <a:cubicBezTo>
                  <a:pt x="61" y="57"/>
                  <a:pt x="61" y="56"/>
                  <a:pt x="61" y="55"/>
                </a:cubicBezTo>
                <a:cubicBezTo>
                  <a:pt x="61" y="54"/>
                  <a:pt x="61" y="53"/>
                  <a:pt x="60" y="53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42" name="Freeform 69"/>
          <p:cNvSpPr>
            <a:spLocks noEditPoints="1"/>
          </p:cNvSpPr>
          <p:nvPr/>
        </p:nvSpPr>
        <p:spPr bwMode="auto">
          <a:xfrm>
            <a:off x="4900613" y="4892675"/>
            <a:ext cx="419100" cy="360363"/>
          </a:xfrm>
          <a:custGeom>
            <a:avLst/>
            <a:gdLst>
              <a:gd name="T0" fmla="*/ 2147483647 w 239"/>
              <a:gd name="T1" fmla="*/ 2147483647 h 196"/>
              <a:gd name="T2" fmla="*/ 2147483647 w 239"/>
              <a:gd name="T3" fmla="*/ 2147483647 h 196"/>
              <a:gd name="T4" fmla="*/ 2147483647 w 239"/>
              <a:gd name="T5" fmla="*/ 2147483647 h 196"/>
              <a:gd name="T6" fmla="*/ 2147483647 w 239"/>
              <a:gd name="T7" fmla="*/ 2147483647 h 196"/>
              <a:gd name="T8" fmla="*/ 2147483647 w 239"/>
              <a:gd name="T9" fmla="*/ 2147483647 h 196"/>
              <a:gd name="T10" fmla="*/ 2147483647 w 239"/>
              <a:gd name="T11" fmla="*/ 2147483647 h 196"/>
              <a:gd name="T12" fmla="*/ 2147483647 w 239"/>
              <a:gd name="T13" fmla="*/ 0 h 196"/>
              <a:gd name="T14" fmla="*/ 2147483647 w 239"/>
              <a:gd name="T15" fmla="*/ 2147483647 h 196"/>
              <a:gd name="T16" fmla="*/ 2147483647 w 239"/>
              <a:gd name="T17" fmla="*/ 2147483647 h 196"/>
              <a:gd name="T18" fmla="*/ 2147483647 w 239"/>
              <a:gd name="T19" fmla="*/ 2147483647 h 196"/>
              <a:gd name="T20" fmla="*/ 2147483647 w 239"/>
              <a:gd name="T21" fmla="*/ 2147483647 h 196"/>
              <a:gd name="T22" fmla="*/ 2147483647 w 239"/>
              <a:gd name="T23" fmla="*/ 2147483647 h 196"/>
              <a:gd name="T24" fmla="*/ 2147483647 w 239"/>
              <a:gd name="T25" fmla="*/ 2147483647 h 196"/>
              <a:gd name="T26" fmla="*/ 2147483647 w 239"/>
              <a:gd name="T27" fmla="*/ 2147483647 h 196"/>
              <a:gd name="T28" fmla="*/ 2147483647 w 239"/>
              <a:gd name="T29" fmla="*/ 2147483647 h 196"/>
              <a:gd name="T30" fmla="*/ 2147483647 w 239"/>
              <a:gd name="T31" fmla="*/ 2147483647 h 196"/>
              <a:gd name="T32" fmla="*/ 2147483647 w 239"/>
              <a:gd name="T33" fmla="*/ 2147483647 h 196"/>
              <a:gd name="T34" fmla="*/ 2147483647 w 239"/>
              <a:gd name="T35" fmla="*/ 2147483647 h 196"/>
              <a:gd name="T36" fmla="*/ 2147483647 w 239"/>
              <a:gd name="T37" fmla="*/ 2147483647 h 196"/>
              <a:gd name="T38" fmla="*/ 2147483647 w 239"/>
              <a:gd name="T39" fmla="*/ 2147483647 h 196"/>
              <a:gd name="T40" fmla="*/ 2147483647 w 239"/>
              <a:gd name="T41" fmla="*/ 2147483647 h 196"/>
              <a:gd name="T42" fmla="*/ 2147483647 w 239"/>
              <a:gd name="T43" fmla="*/ 2147483647 h 196"/>
              <a:gd name="T44" fmla="*/ 2147483647 w 239"/>
              <a:gd name="T45" fmla="*/ 2147483647 h 196"/>
              <a:gd name="T46" fmla="*/ 2147483647 w 239"/>
              <a:gd name="T47" fmla="*/ 2147483647 h 196"/>
              <a:gd name="T48" fmla="*/ 2147483647 w 239"/>
              <a:gd name="T49" fmla="*/ 2147483647 h 196"/>
              <a:gd name="T50" fmla="*/ 2147483647 w 239"/>
              <a:gd name="T51" fmla="*/ 2147483647 h 196"/>
              <a:gd name="T52" fmla="*/ 2147483647 w 239"/>
              <a:gd name="T53" fmla="*/ 2147483647 h 196"/>
              <a:gd name="T54" fmla="*/ 2147483647 w 239"/>
              <a:gd name="T55" fmla="*/ 2147483647 h 196"/>
              <a:gd name="T56" fmla="*/ 2147483647 w 239"/>
              <a:gd name="T57" fmla="*/ 2147483647 h 196"/>
              <a:gd name="T58" fmla="*/ 2147483647 w 239"/>
              <a:gd name="T59" fmla="*/ 2147483647 h 196"/>
              <a:gd name="T60" fmla="*/ 2147483647 w 239"/>
              <a:gd name="T61" fmla="*/ 2147483647 h 196"/>
              <a:gd name="T62" fmla="*/ 2147483647 w 239"/>
              <a:gd name="T63" fmla="*/ 2147483647 h 196"/>
              <a:gd name="T64" fmla="*/ 2147483647 w 239"/>
              <a:gd name="T65" fmla="*/ 2147483647 h 196"/>
              <a:gd name="T66" fmla="*/ 2147483647 w 239"/>
              <a:gd name="T67" fmla="*/ 2147483647 h 196"/>
              <a:gd name="T68" fmla="*/ 2147483647 w 239"/>
              <a:gd name="T69" fmla="*/ 2147483647 h 196"/>
              <a:gd name="T70" fmla="*/ 2147483647 w 239"/>
              <a:gd name="T71" fmla="*/ 2147483647 h 196"/>
              <a:gd name="T72" fmla="*/ 2147483647 w 239"/>
              <a:gd name="T73" fmla="*/ 2147483647 h 196"/>
              <a:gd name="T74" fmla="*/ 2147483647 w 239"/>
              <a:gd name="T75" fmla="*/ 2147483647 h 196"/>
              <a:gd name="T76" fmla="*/ 2147483647 w 239"/>
              <a:gd name="T77" fmla="*/ 2147483647 h 196"/>
              <a:gd name="T78" fmla="*/ 2147483647 w 239"/>
              <a:gd name="T79" fmla="*/ 2147483647 h 196"/>
              <a:gd name="T80" fmla="*/ 2147483647 w 239"/>
              <a:gd name="T81" fmla="*/ 2147483647 h 196"/>
              <a:gd name="T82" fmla="*/ 2147483647 w 239"/>
              <a:gd name="T83" fmla="*/ 2147483647 h 196"/>
              <a:gd name="T84" fmla="*/ 2147483647 w 239"/>
              <a:gd name="T85" fmla="*/ 2147483647 h 196"/>
              <a:gd name="T86" fmla="*/ 2147483647 w 239"/>
              <a:gd name="T87" fmla="*/ 2147483647 h 196"/>
              <a:gd name="T88" fmla="*/ 2147483647 w 239"/>
              <a:gd name="T89" fmla="*/ 2147483647 h 196"/>
              <a:gd name="T90" fmla="*/ 2147483647 w 239"/>
              <a:gd name="T91" fmla="*/ 2147483647 h 196"/>
              <a:gd name="T92" fmla="*/ 2147483647 w 239"/>
              <a:gd name="T93" fmla="*/ 2147483647 h 196"/>
              <a:gd name="T94" fmla="*/ 0 w 239"/>
              <a:gd name="T95" fmla="*/ 2147483647 h 19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39"/>
              <a:gd name="T145" fmla="*/ 0 h 196"/>
              <a:gd name="T146" fmla="*/ 239 w 239"/>
              <a:gd name="T147" fmla="*/ 196 h 19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39" h="196">
                <a:moveTo>
                  <a:pt x="184" y="4"/>
                </a:moveTo>
                <a:lnTo>
                  <a:pt x="207" y="4"/>
                </a:lnTo>
                <a:lnTo>
                  <a:pt x="207" y="39"/>
                </a:lnTo>
                <a:lnTo>
                  <a:pt x="199" y="43"/>
                </a:lnTo>
                <a:lnTo>
                  <a:pt x="184" y="47"/>
                </a:lnTo>
                <a:lnTo>
                  <a:pt x="184" y="4"/>
                </a:lnTo>
                <a:close/>
                <a:moveTo>
                  <a:pt x="207" y="86"/>
                </a:moveTo>
                <a:lnTo>
                  <a:pt x="207" y="196"/>
                </a:lnTo>
                <a:lnTo>
                  <a:pt x="184" y="196"/>
                </a:lnTo>
                <a:lnTo>
                  <a:pt x="184" y="98"/>
                </a:lnTo>
                <a:lnTo>
                  <a:pt x="199" y="78"/>
                </a:lnTo>
                <a:lnTo>
                  <a:pt x="207" y="86"/>
                </a:lnTo>
                <a:close/>
                <a:moveTo>
                  <a:pt x="211" y="0"/>
                </a:moveTo>
                <a:lnTo>
                  <a:pt x="239" y="0"/>
                </a:lnTo>
                <a:lnTo>
                  <a:pt x="239" y="196"/>
                </a:lnTo>
                <a:lnTo>
                  <a:pt x="211" y="196"/>
                </a:lnTo>
                <a:lnTo>
                  <a:pt x="211" y="82"/>
                </a:lnTo>
                <a:lnTo>
                  <a:pt x="219" y="63"/>
                </a:lnTo>
                <a:lnTo>
                  <a:pt x="223" y="35"/>
                </a:lnTo>
                <a:lnTo>
                  <a:pt x="211" y="39"/>
                </a:lnTo>
                <a:lnTo>
                  <a:pt x="211" y="0"/>
                </a:lnTo>
                <a:close/>
                <a:moveTo>
                  <a:pt x="153" y="27"/>
                </a:moveTo>
                <a:lnTo>
                  <a:pt x="176" y="27"/>
                </a:lnTo>
                <a:lnTo>
                  <a:pt x="176" y="51"/>
                </a:lnTo>
                <a:lnTo>
                  <a:pt x="172" y="51"/>
                </a:lnTo>
                <a:lnTo>
                  <a:pt x="176" y="59"/>
                </a:lnTo>
                <a:lnTo>
                  <a:pt x="176" y="70"/>
                </a:lnTo>
                <a:lnTo>
                  <a:pt x="153" y="94"/>
                </a:lnTo>
                <a:lnTo>
                  <a:pt x="153" y="27"/>
                </a:lnTo>
                <a:close/>
                <a:moveTo>
                  <a:pt x="176" y="106"/>
                </a:moveTo>
                <a:lnTo>
                  <a:pt x="176" y="196"/>
                </a:lnTo>
                <a:lnTo>
                  <a:pt x="153" y="196"/>
                </a:lnTo>
                <a:lnTo>
                  <a:pt x="153" y="129"/>
                </a:lnTo>
                <a:lnTo>
                  <a:pt x="176" y="106"/>
                </a:lnTo>
                <a:close/>
                <a:moveTo>
                  <a:pt x="121" y="43"/>
                </a:moveTo>
                <a:lnTo>
                  <a:pt x="149" y="43"/>
                </a:lnTo>
                <a:lnTo>
                  <a:pt x="149" y="102"/>
                </a:lnTo>
                <a:lnTo>
                  <a:pt x="137" y="113"/>
                </a:lnTo>
                <a:lnTo>
                  <a:pt x="133" y="106"/>
                </a:lnTo>
                <a:lnTo>
                  <a:pt x="125" y="98"/>
                </a:lnTo>
                <a:lnTo>
                  <a:pt x="121" y="98"/>
                </a:lnTo>
                <a:lnTo>
                  <a:pt x="121" y="43"/>
                </a:lnTo>
                <a:close/>
                <a:moveTo>
                  <a:pt x="149" y="137"/>
                </a:moveTo>
                <a:lnTo>
                  <a:pt x="149" y="196"/>
                </a:lnTo>
                <a:lnTo>
                  <a:pt x="121" y="196"/>
                </a:lnTo>
                <a:lnTo>
                  <a:pt x="121" y="133"/>
                </a:lnTo>
                <a:lnTo>
                  <a:pt x="125" y="137"/>
                </a:lnTo>
                <a:lnTo>
                  <a:pt x="133" y="149"/>
                </a:lnTo>
                <a:lnTo>
                  <a:pt x="145" y="137"/>
                </a:lnTo>
                <a:lnTo>
                  <a:pt x="149" y="137"/>
                </a:lnTo>
                <a:close/>
                <a:moveTo>
                  <a:pt x="90" y="63"/>
                </a:moveTo>
                <a:lnTo>
                  <a:pt x="117" y="63"/>
                </a:lnTo>
                <a:lnTo>
                  <a:pt x="117" y="102"/>
                </a:lnTo>
                <a:lnTo>
                  <a:pt x="113" y="102"/>
                </a:lnTo>
                <a:lnTo>
                  <a:pt x="90" y="117"/>
                </a:lnTo>
                <a:lnTo>
                  <a:pt x="90" y="63"/>
                </a:lnTo>
                <a:close/>
                <a:moveTo>
                  <a:pt x="117" y="129"/>
                </a:moveTo>
                <a:lnTo>
                  <a:pt x="117" y="196"/>
                </a:lnTo>
                <a:lnTo>
                  <a:pt x="90" y="196"/>
                </a:lnTo>
                <a:lnTo>
                  <a:pt x="90" y="145"/>
                </a:lnTo>
                <a:lnTo>
                  <a:pt x="117" y="129"/>
                </a:lnTo>
                <a:close/>
                <a:moveTo>
                  <a:pt x="62" y="78"/>
                </a:moveTo>
                <a:lnTo>
                  <a:pt x="86" y="78"/>
                </a:lnTo>
                <a:lnTo>
                  <a:pt x="86" y="121"/>
                </a:lnTo>
                <a:lnTo>
                  <a:pt x="70" y="133"/>
                </a:lnTo>
                <a:lnTo>
                  <a:pt x="62" y="125"/>
                </a:lnTo>
                <a:lnTo>
                  <a:pt x="62" y="78"/>
                </a:lnTo>
                <a:close/>
                <a:moveTo>
                  <a:pt x="86" y="149"/>
                </a:moveTo>
                <a:lnTo>
                  <a:pt x="86" y="196"/>
                </a:lnTo>
                <a:lnTo>
                  <a:pt x="62" y="196"/>
                </a:lnTo>
                <a:lnTo>
                  <a:pt x="62" y="156"/>
                </a:lnTo>
                <a:lnTo>
                  <a:pt x="66" y="160"/>
                </a:lnTo>
                <a:lnTo>
                  <a:pt x="74" y="156"/>
                </a:lnTo>
                <a:lnTo>
                  <a:pt x="86" y="149"/>
                </a:lnTo>
                <a:close/>
                <a:moveTo>
                  <a:pt x="31" y="66"/>
                </a:moveTo>
                <a:lnTo>
                  <a:pt x="59" y="66"/>
                </a:lnTo>
                <a:lnTo>
                  <a:pt x="59" y="117"/>
                </a:lnTo>
                <a:lnTo>
                  <a:pt x="55" y="117"/>
                </a:lnTo>
                <a:lnTo>
                  <a:pt x="51" y="113"/>
                </a:lnTo>
                <a:lnTo>
                  <a:pt x="43" y="117"/>
                </a:lnTo>
                <a:lnTo>
                  <a:pt x="31" y="121"/>
                </a:lnTo>
                <a:lnTo>
                  <a:pt x="31" y="66"/>
                </a:lnTo>
                <a:close/>
                <a:moveTo>
                  <a:pt x="59" y="153"/>
                </a:moveTo>
                <a:lnTo>
                  <a:pt x="59" y="196"/>
                </a:lnTo>
                <a:lnTo>
                  <a:pt x="31" y="196"/>
                </a:lnTo>
                <a:lnTo>
                  <a:pt x="31" y="149"/>
                </a:lnTo>
                <a:lnTo>
                  <a:pt x="47" y="141"/>
                </a:lnTo>
                <a:lnTo>
                  <a:pt x="59" y="153"/>
                </a:lnTo>
                <a:close/>
                <a:moveTo>
                  <a:pt x="0" y="90"/>
                </a:moveTo>
                <a:lnTo>
                  <a:pt x="27" y="90"/>
                </a:lnTo>
                <a:lnTo>
                  <a:pt x="27" y="125"/>
                </a:lnTo>
                <a:lnTo>
                  <a:pt x="12" y="133"/>
                </a:lnTo>
                <a:lnTo>
                  <a:pt x="23" y="156"/>
                </a:lnTo>
                <a:lnTo>
                  <a:pt x="27" y="153"/>
                </a:lnTo>
                <a:lnTo>
                  <a:pt x="27" y="196"/>
                </a:lnTo>
                <a:lnTo>
                  <a:pt x="0" y="196"/>
                </a:lnTo>
                <a:lnTo>
                  <a:pt x="0" y="9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332507" y="35629"/>
            <a:ext cx="382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WHY CHOOSE US?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35883" y="132805"/>
            <a:ext cx="26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  <a:p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4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5" grpId="0" animBg="1"/>
      <p:bldP spid="184326" grpId="0"/>
      <p:bldP spid="86" grpId="0"/>
      <p:bldP spid="87" grpId="0"/>
      <p:bldP spid="184335" grpId="0"/>
      <p:bldP spid="90" grpId="0"/>
      <p:bldP spid="91" grpId="0"/>
      <p:bldP spid="92" grpId="0"/>
      <p:bldP spid="93" grpId="0"/>
      <p:bldP spid="184340" grpId="0" animBg="1"/>
      <p:bldP spid="184341" grpId="0" animBg="1"/>
      <p:bldP spid="1843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6442" cy="63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92863"/>
            <a:ext cx="121920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1"/>
          <p:cNvSpPr>
            <a:spLocks noChangeArrowheads="1"/>
          </p:cNvSpPr>
          <p:nvPr/>
        </p:nvSpPr>
        <p:spPr bwMode="auto">
          <a:xfrm>
            <a:off x="7006442" y="3548151"/>
            <a:ext cx="5322570" cy="1245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endParaRPr lang="en-US" altLang="zh-CN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Web:        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www.heybrakes.com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Tel.:         86 535 5137957</a:t>
            </a:r>
            <a:endParaRPr lang="en-US" altLang="zh-CN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Mobile:    86 15006450639</a:t>
            </a:r>
            <a:endParaRPr lang="en-US" altLang="zh-CN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Email:      zhumingyang@hcjixie.cn</a:t>
            </a:r>
            <a:endParaRPr lang="en-US" altLang="zh-CN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C:\Users\Administrator\Desktop\图片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37" y="576574"/>
            <a:ext cx="1131340" cy="10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53"/>
          <p:cNvSpPr txBox="1"/>
          <p:nvPr/>
        </p:nvSpPr>
        <p:spPr>
          <a:xfrm>
            <a:off x="7772837" y="2365434"/>
            <a:ext cx="4046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497EE9"/>
                </a:solidFill>
                <a:latin typeface="Bauhaus 93" panose="04030905020B02020C02" pitchFamily="82" charset="0"/>
              </a:rPr>
              <a:t>THANK YOU!</a:t>
            </a:r>
            <a:endParaRPr lang="zh-CN" altLang="en-US" sz="48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43" y="5553075"/>
            <a:ext cx="873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68" y="5546725"/>
            <a:ext cx="839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93" y="5553075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68" y="5553075"/>
            <a:ext cx="76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405" y="5553075"/>
            <a:ext cx="6937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07" y="35626"/>
            <a:ext cx="797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LAYOUT OF WORKSHOPS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5883" y="132805"/>
            <a:ext cx="26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  <a:p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1308056"/>
            <a:ext cx="5194300" cy="3532187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44" y="1260430"/>
            <a:ext cx="550545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"/>
          <p:cNvSpPr txBox="1"/>
          <p:nvPr/>
        </p:nvSpPr>
        <p:spPr bwMode="auto">
          <a:xfrm>
            <a:off x="663826" y="4917704"/>
            <a:ext cx="4802906" cy="122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South Plant Area </a:t>
            </a:r>
            <a:endParaRPr lang="en-US" altLang="zh-CN" dirty="0"/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 Foundry and Rough Machining</a:t>
            </a:r>
            <a:endParaRPr lang="en-US" altLang="zh-CN" dirty="0"/>
          </a:p>
        </p:txBody>
      </p:sp>
      <p:sp>
        <p:nvSpPr>
          <p:cNvPr id="8" name="矩形 2"/>
          <p:cNvSpPr txBox="1"/>
          <p:nvPr/>
        </p:nvSpPr>
        <p:spPr bwMode="auto">
          <a:xfrm>
            <a:off x="6373813" y="4941539"/>
            <a:ext cx="5285581" cy="119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North Plant Area</a:t>
            </a:r>
            <a:endParaRPr lang="en-US" altLang="zh-CN" dirty="0"/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Fine Machining, Painting and Packaging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836907" y="1919236"/>
          <a:ext cx="6035488" cy="3824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7800"/>
                <a:gridCol w="3287688"/>
              </a:tblGrid>
              <a:tr h="3958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Company Start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effectLst/>
                          <a:latin typeface="+mn-lt"/>
                        </a:rPr>
                        <a:t> 1999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Employees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zh-CN" sz="1600" i="1" u="none" strike="noStrike" dirty="0">
                          <a:effectLst/>
                          <a:latin typeface="+mn-lt"/>
                        </a:rPr>
                        <a:t> 700 +</a:t>
                      </a:r>
                      <a:endParaRPr lang="en-US" altLang="zh-CN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Products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effectLst/>
                          <a:latin typeface="+mn-lt"/>
                        </a:rPr>
                        <a:t>PV Discs, Drums &amp; CV Discs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References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 smtClean="0">
                          <a:effectLst/>
                          <a:latin typeface="+mn-lt"/>
                        </a:rPr>
                        <a:t>3000 </a:t>
                      </a:r>
                      <a:r>
                        <a:rPr lang="en-US" altLang="zh-CN" sz="1600" i="1" u="none" strike="noStrike" dirty="0">
                          <a:effectLst/>
                          <a:latin typeface="+mn-lt"/>
                        </a:rPr>
                        <a:t>+ SKUs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Capacity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effectLst/>
                          <a:latin typeface="+mn-lt"/>
                        </a:rPr>
                        <a:t>10 Millions 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 row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Foundry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effectLst/>
                          <a:latin typeface="+mn-lt"/>
                        </a:rPr>
                        <a:t> 2x4T, 2x6T ABP Furnaces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Automated</a:t>
                      </a:r>
                      <a:r>
                        <a:rPr lang="zh-CN" altLang="en-US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molding line</a:t>
                      </a:r>
                      <a:endParaRPr lang="en-US" sz="16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Machining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production </a:t>
                      </a:r>
                      <a:r>
                        <a:rPr lang="en-US" altLang="zh-CN" sz="160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lines.</a:t>
                      </a:r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 row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Sales Area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Europe</a:t>
                      </a:r>
                      <a:r>
                        <a:rPr lang="zh-CN" alt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%, N.A.</a:t>
                      </a:r>
                      <a:r>
                        <a:rPr lang="en-US" altLang="zh-CN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</a:t>
                      </a:r>
                      <a:r>
                        <a:rPr lang="zh-CN" alt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others</a:t>
                      </a:r>
                      <a:r>
                        <a:rPr lang="zh-CN" alt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1" i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Certificates </a:t>
                      </a:r>
                      <a:endParaRPr lang="en-US" sz="2000" b="1" i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i="1" u="none" strike="noStrike" dirty="0">
                          <a:effectLst/>
                          <a:latin typeface="+mn-lt"/>
                        </a:rPr>
                        <a:t> IATF</a:t>
                      </a:r>
                      <a:r>
                        <a:rPr lang="en-US" altLang="zh-CN" sz="1600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1600" i="1" u="none" strike="noStrike" dirty="0">
                          <a:effectLst/>
                          <a:latin typeface="+mn-lt"/>
                        </a:rPr>
                        <a:t>16949:2016,  ECE R90</a:t>
                      </a:r>
                      <a:endParaRPr lang="pt-BR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860657" y="1161856"/>
            <a:ext cx="5985467" cy="581492"/>
          </a:xfrm>
          <a:prstGeom prst="rect">
            <a:avLst/>
          </a:prstGeom>
          <a:solidFill>
            <a:schemeClr val="accent5"/>
          </a:solidFill>
          <a:ln w="3175">
            <a:noFill/>
            <a:bevel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Heyi Machinery Components Co. Ltd.</a:t>
            </a:r>
            <a:endParaRPr lang="zh-CN" altLang="zh-CN" sz="2600" dirty="0">
              <a:solidFill>
                <a:srgbClr val="7030A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H:\和义照片\1-大门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161856"/>
            <a:ext cx="3457574" cy="227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440187"/>
            <a:ext cx="3457574" cy="230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507" y="35626"/>
            <a:ext cx="640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COMPANY PROFILE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5883" y="132805"/>
            <a:ext cx="26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  <a:p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507" y="35628"/>
            <a:ext cx="790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QUALITY CERTIFICATES 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5883" y="132805"/>
            <a:ext cx="26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  <a:p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57" y="1077758"/>
            <a:ext cx="31670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1125178"/>
            <a:ext cx="31765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"/>
          <p:cNvSpPr txBox="1"/>
          <p:nvPr/>
        </p:nvSpPr>
        <p:spPr bwMode="auto">
          <a:xfrm>
            <a:off x="755650" y="5592711"/>
            <a:ext cx="298857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 IATF16949 : 2016</a:t>
            </a:r>
            <a:endParaRPr lang="en-US" altLang="zh-CN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2"/>
          <p:cNvSpPr txBox="1"/>
          <p:nvPr/>
        </p:nvSpPr>
        <p:spPr bwMode="auto">
          <a:xfrm>
            <a:off x="5082139" y="5649004"/>
            <a:ext cx="67825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zh-CN" dirty="0"/>
              <a:t>  ECE R90 -1                                    ECE R90 -2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4" y="1077758"/>
            <a:ext cx="3167063" cy="435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81000" y="836624"/>
          <a:ext cx="11429999" cy="3352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2857"/>
                <a:gridCol w="1632857"/>
                <a:gridCol w="1632857"/>
                <a:gridCol w="1833610"/>
                <a:gridCol w="1432104"/>
                <a:gridCol w="1632857"/>
                <a:gridCol w="1632857"/>
              </a:tblGrid>
              <a:tr h="1128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Product Type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PV Brake Disc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Brake Drum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Performance Disc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Painted Disc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Coated Disc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CV Disc</a:t>
                      </a:r>
                      <a:endParaRPr lang="zh-CN" altLang="en-US" sz="2400" b="1" dirty="0"/>
                    </a:p>
                  </a:txBody>
                  <a:tcPr anchor="ctr"/>
                </a:tc>
              </a:tr>
              <a:tr h="16396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Picture</a:t>
                      </a:r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Material</a:t>
                      </a:r>
                      <a:endParaRPr lang="zh-CN" altLang="en-US" sz="2400" b="1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According to G11H18(Previous G3000), GG20, GG15HC or customers’ requirement</a:t>
                      </a:r>
                      <a:endParaRPr lang="en-US" altLang="zh-CN" sz="2000" dirty="0"/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3" name="Picture 66" descr="C:\Users\Administrator\Desktop\轴承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29020">
            <a:off x="1999678" y="2009323"/>
            <a:ext cx="1733184" cy="15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2" descr="C:\Users\Administrator\Desktop\鼓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808" y="1969202"/>
            <a:ext cx="1748732" cy="163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34" y="2083138"/>
            <a:ext cx="1412147" cy="134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37" y="2204645"/>
            <a:ext cx="1343785" cy="115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3" descr="C:\Users\Administrator\Desktop\交美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7022" y="2018849"/>
            <a:ext cx="1813896" cy="15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9" descr="C:\Users\Administrator\Desktop\大盘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11118" y="1969201"/>
            <a:ext cx="1639623" cy="163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488558" y="4550734"/>
            <a:ext cx="9462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r>
              <a:rPr lang="en-US" altLang="zh-CN" sz="2800" dirty="0">
                <a:latin typeface="Arial" panose="020B0604020202020204" pitchFamily="34" charset="0"/>
              </a:rPr>
              <a:t>Product Advantages </a:t>
            </a:r>
            <a:endParaRPr lang="en-US" altLang="zh-CN" sz="2800" dirty="0">
              <a:latin typeface="Arial" panose="020B0604020202020204" pitchFamily="34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zh-CN" sz="2400" dirty="0"/>
              <a:t>Finished, balanced, ready to install (no turning required) </a:t>
            </a:r>
            <a:r>
              <a:rPr lang="en-US" altLang="zh-CN" sz="2400" dirty="0">
                <a:latin typeface="Arial" panose="020B0604020202020204" pitchFamily="34" charset="0"/>
              </a:rPr>
              <a:t> 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zh-CN" sz="2400" dirty="0">
                <a:latin typeface="Arial" panose="020B0604020202020204" pitchFamily="34" charset="0"/>
              </a:rPr>
              <a:t>Match </a:t>
            </a:r>
            <a:r>
              <a:rPr lang="en-US" altLang="zh-CN" sz="2400" dirty="0"/>
              <a:t>OE in form, fit and function 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zh-CN" sz="2400" dirty="0">
                <a:latin typeface="Arial" panose="020B0604020202020204" pitchFamily="34" charset="0"/>
              </a:rPr>
              <a:t>Bearings included where required 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332507" y="47504"/>
            <a:ext cx="6595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PRODUCT CATEGORY 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7161" y="903706"/>
            <a:ext cx="3423574" cy="2649725"/>
            <a:chOff x="2165527" y="1051626"/>
            <a:chExt cx="3525838" cy="2649725"/>
          </a:xfrm>
        </p:grpSpPr>
        <p:sp>
          <p:nvSpPr>
            <p:cNvPr id="180235" name="TextBox 15"/>
            <p:cNvSpPr txBox="1">
              <a:spLocks noChangeArrowheads="1"/>
            </p:cNvSpPr>
            <p:nvPr/>
          </p:nvSpPr>
          <p:spPr bwMode="auto">
            <a:xfrm>
              <a:off x="3207669" y="3362797"/>
              <a:ext cx="1441553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Raw Material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H:\和义照片\3-炉料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527" y="1051626"/>
              <a:ext cx="3525838" cy="2299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464396" y="915874"/>
            <a:ext cx="3397063" cy="2659716"/>
            <a:chOff x="6342493" y="1051625"/>
            <a:chExt cx="3666261" cy="2659716"/>
          </a:xfrm>
        </p:grpSpPr>
        <p:sp>
          <p:nvSpPr>
            <p:cNvPr id="180238" name="TextBox 15"/>
            <p:cNvSpPr txBox="1">
              <a:spLocks noChangeArrowheads="1"/>
            </p:cNvSpPr>
            <p:nvPr/>
          </p:nvSpPr>
          <p:spPr bwMode="auto">
            <a:xfrm>
              <a:off x="7102241" y="3372787"/>
              <a:ext cx="2146762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6T Electric Furnace 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7" name="Picture 3" descr="H:\和义照片\3-熔炼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493" y="1051625"/>
              <a:ext cx="3666261" cy="2299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332507" y="47504"/>
            <a:ext cx="678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FOUNDRY WORKSHOP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64395" y="3627652"/>
            <a:ext cx="3397063" cy="2646242"/>
            <a:chOff x="8066386" y="975249"/>
            <a:chExt cx="3397063" cy="26462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386" y="975249"/>
              <a:ext cx="3397063" cy="228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8794768" y="3282937"/>
              <a:ext cx="2015295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Automated pouring  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42990" y="915874"/>
            <a:ext cx="3296717" cy="2659716"/>
            <a:chOff x="602161" y="3609627"/>
            <a:chExt cx="3296717" cy="2659716"/>
          </a:xfrm>
        </p:grpSpPr>
        <p:pic>
          <p:nvPicPr>
            <p:cNvPr id="1030" name="Picture 6" descr="H:\和义照片\6-制芯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61" y="3609627"/>
              <a:ext cx="3296717" cy="2299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7"/>
            <p:cNvSpPr txBox="1">
              <a:spLocks noChangeArrowheads="1"/>
            </p:cNvSpPr>
            <p:nvPr/>
          </p:nvSpPr>
          <p:spPr bwMode="auto">
            <a:xfrm>
              <a:off x="1542354" y="5930789"/>
              <a:ext cx="1947456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Sand Core Making  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7162" y="3627651"/>
            <a:ext cx="4314097" cy="2625389"/>
            <a:chOff x="602162" y="3687026"/>
            <a:chExt cx="4314097" cy="262538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62" y="3687026"/>
              <a:ext cx="3423573" cy="228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1111378" y="5973861"/>
              <a:ext cx="3804881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Automated Molding Line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154865" y="3627653"/>
            <a:ext cx="3296717" cy="2620407"/>
            <a:chOff x="8059865" y="3627653"/>
            <a:chExt cx="3296717" cy="262040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865" y="3627653"/>
              <a:ext cx="3296717" cy="2286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15"/>
            <p:cNvSpPr txBox="1">
              <a:spLocks noChangeArrowheads="1"/>
            </p:cNvSpPr>
            <p:nvPr/>
          </p:nvSpPr>
          <p:spPr bwMode="auto">
            <a:xfrm>
              <a:off x="9262040" y="5909506"/>
              <a:ext cx="1399742" cy="338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Sand Blasting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2507" y="47504"/>
            <a:ext cx="7117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MACHINING WORKSHOP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5086" y="818827"/>
            <a:ext cx="3477429" cy="230678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9" y="849615"/>
            <a:ext cx="3461381" cy="228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0" y="3538990"/>
            <a:ext cx="3461799" cy="23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117" y="3545619"/>
            <a:ext cx="3321678" cy="230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6294" y="3149733"/>
            <a:ext cx="36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Machining Workshop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6256" y="5900839"/>
            <a:ext cx="232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 line 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9118" y="910459"/>
            <a:ext cx="3321678" cy="224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26" y="3545619"/>
            <a:ext cx="3477429" cy="230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77698" y="3117936"/>
            <a:ext cx="3038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 machine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77432" y="3156531"/>
            <a:ext cx="321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Drilling &amp; Slotting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57382" y="5902230"/>
            <a:ext cx="3279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coating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41397" y="5918384"/>
            <a:ext cx="314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Warehouse &amp; Stocking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507" y="35629"/>
            <a:ext cx="64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QUALITY CONTROL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内容占位符 4"/>
          <p:cNvSpPr txBox="1"/>
          <p:nvPr/>
        </p:nvSpPr>
        <p:spPr>
          <a:xfrm>
            <a:off x="839688" y="973671"/>
            <a:ext cx="10672762" cy="552608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1" kern="0" dirty="0"/>
              <a:t>New Part Number Development </a:t>
            </a:r>
            <a:endParaRPr lang="en-US" altLang="zh-CN" b="1" kern="0" dirty="0"/>
          </a:p>
          <a:p>
            <a:pPr lvl="1"/>
            <a:r>
              <a:rPr lang="en-US" altLang="zh-CN" kern="0" dirty="0"/>
              <a:t>Reliable sample source </a:t>
            </a:r>
            <a:endParaRPr lang="en-US" altLang="zh-CN" kern="0" dirty="0"/>
          </a:p>
          <a:p>
            <a:pPr lvl="2"/>
            <a:r>
              <a:rPr lang="en-US" altLang="zh-CN" kern="0" dirty="0"/>
              <a:t>OEM samples or OEM background customer drawings </a:t>
            </a:r>
            <a:endParaRPr lang="en-US" altLang="zh-CN" kern="0" dirty="0"/>
          </a:p>
          <a:p>
            <a:pPr lvl="1"/>
            <a:r>
              <a:rPr lang="en-US" altLang="zh-CN" kern="0" dirty="0"/>
              <a:t>Accurate dimensions and weight measurement </a:t>
            </a:r>
            <a:endParaRPr lang="en-US" altLang="zh-CN" kern="0" dirty="0"/>
          </a:p>
          <a:p>
            <a:pPr lvl="2"/>
            <a:r>
              <a:rPr lang="en-US" altLang="zh-CN" kern="0" dirty="0"/>
              <a:t>No lightweight or installation risk </a:t>
            </a:r>
            <a:endParaRPr lang="en-US" altLang="zh-CN" kern="0" dirty="0"/>
          </a:p>
          <a:p>
            <a:r>
              <a:rPr lang="en-US" altLang="zh-CN" b="1" kern="0" dirty="0"/>
              <a:t>Casting</a:t>
            </a:r>
            <a:endParaRPr lang="en-US" altLang="zh-CN" b="1" kern="0" dirty="0"/>
          </a:p>
          <a:p>
            <a:pPr lvl="1"/>
            <a:r>
              <a:rPr lang="en-US" altLang="zh-CN" kern="0" dirty="0"/>
              <a:t>Chemical analysis</a:t>
            </a:r>
            <a:endParaRPr lang="en-US" altLang="zh-CN" kern="0" dirty="0"/>
          </a:p>
          <a:p>
            <a:pPr lvl="1"/>
            <a:r>
              <a:rPr lang="en-US" altLang="zh-CN" kern="0" dirty="0"/>
              <a:t>Metallographic analysis</a:t>
            </a:r>
            <a:endParaRPr lang="en-US" altLang="zh-CN" kern="0" dirty="0"/>
          </a:p>
          <a:p>
            <a:pPr lvl="1"/>
            <a:r>
              <a:rPr lang="en-US" altLang="zh-CN" kern="0" dirty="0"/>
              <a:t>Hardness and tensile strength etc. </a:t>
            </a:r>
            <a:endParaRPr lang="en-US" altLang="zh-CN" kern="0" dirty="0"/>
          </a:p>
          <a:p>
            <a:r>
              <a:rPr lang="en-US" altLang="zh-CN" b="1" kern="0" dirty="0"/>
              <a:t>Products </a:t>
            </a:r>
            <a:endParaRPr lang="en-US" altLang="zh-CN" b="1" kern="0" dirty="0"/>
          </a:p>
          <a:p>
            <a:pPr lvl="1"/>
            <a:r>
              <a:rPr lang="en-US" altLang="zh-CN" kern="0" dirty="0"/>
              <a:t>Appearance check, sand holes, below holes, shrinkage, cold traps etc.</a:t>
            </a:r>
            <a:endParaRPr lang="en-US" altLang="zh-CN" kern="0" dirty="0"/>
          </a:p>
          <a:p>
            <a:pPr lvl="1"/>
            <a:r>
              <a:rPr lang="en-US" altLang="zh-CN" kern="0" dirty="0"/>
              <a:t>Full dimensional inspection </a:t>
            </a:r>
            <a:endParaRPr lang="en-US" altLang="zh-CN" kern="0" dirty="0"/>
          </a:p>
          <a:p>
            <a:pPr lvl="1"/>
            <a:r>
              <a:rPr lang="en-US" altLang="zh-CN" kern="0" dirty="0"/>
              <a:t>DTV, Runout and Balance test etc. </a:t>
            </a:r>
            <a:endParaRPr lang="en-US" altLang="zh-CN" kern="0" dirty="0"/>
          </a:p>
          <a:p>
            <a:pPr lvl="2"/>
            <a:endParaRPr lang="en-US" altLang="zh-CN" kern="0" dirty="0"/>
          </a:p>
          <a:p>
            <a:pPr lvl="2"/>
            <a:endParaRPr lang="en-US" altLang="zh-CN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03" name="组合 4"/>
          <p:cNvGrpSpPr/>
          <p:nvPr/>
        </p:nvGrpSpPr>
        <p:grpSpPr bwMode="auto">
          <a:xfrm>
            <a:off x="1155960" y="866929"/>
            <a:ext cx="9611172" cy="1859561"/>
            <a:chOff x="646737" y="1272159"/>
            <a:chExt cx="7273724" cy="1763580"/>
          </a:xfrm>
        </p:grpSpPr>
        <p:pic>
          <p:nvPicPr>
            <p:cNvPr id="183317" name="Picture 30" descr="IMG_2363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750149" y="1272159"/>
              <a:ext cx="1944217" cy="1468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18" name="Picture 31" descr="未命名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99557" y="1289185"/>
              <a:ext cx="1920904" cy="146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20" name="文本框 8"/>
            <p:cNvSpPr txBox="1">
              <a:spLocks noChangeArrowheads="1"/>
            </p:cNvSpPr>
            <p:nvPr/>
          </p:nvSpPr>
          <p:spPr bwMode="auto">
            <a:xfrm>
              <a:off x="646737" y="2726981"/>
              <a:ext cx="2448272" cy="2987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              C &amp; S Analyzer 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  <p:sp>
          <p:nvSpPr>
            <p:cNvPr id="183321" name="文本框 9"/>
            <p:cNvSpPr txBox="1">
              <a:spLocks noChangeArrowheads="1"/>
            </p:cNvSpPr>
            <p:nvPr/>
          </p:nvSpPr>
          <p:spPr bwMode="auto">
            <a:xfrm>
              <a:off x="6018685" y="2743848"/>
              <a:ext cx="1901776" cy="2918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fontAlgn="b" hangingPunc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Spectrometer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  <p:sp>
          <p:nvSpPr>
            <p:cNvPr id="183322" name="文本框 10"/>
            <p:cNvSpPr txBox="1">
              <a:spLocks noChangeArrowheads="1"/>
            </p:cNvSpPr>
            <p:nvPr/>
          </p:nvSpPr>
          <p:spPr bwMode="auto">
            <a:xfrm>
              <a:off x="3339960" y="2733705"/>
              <a:ext cx="1916775" cy="2918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Microstructure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304" name="组合 26"/>
          <p:cNvGrpSpPr/>
          <p:nvPr/>
        </p:nvGrpSpPr>
        <p:grpSpPr bwMode="auto">
          <a:xfrm>
            <a:off x="1269444" y="2757932"/>
            <a:ext cx="9519547" cy="1757619"/>
            <a:chOff x="821946" y="3065560"/>
            <a:chExt cx="7204382" cy="1666900"/>
          </a:xfrm>
        </p:grpSpPr>
        <p:pic>
          <p:nvPicPr>
            <p:cNvPr id="18330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1946" y="3065560"/>
              <a:ext cx="1920904" cy="137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07" name="文本框 14"/>
            <p:cNvSpPr txBox="1">
              <a:spLocks noChangeArrowheads="1"/>
            </p:cNvSpPr>
            <p:nvPr/>
          </p:nvSpPr>
          <p:spPr bwMode="auto">
            <a:xfrm>
              <a:off x="1269495" y="4394112"/>
              <a:ext cx="1456202" cy="2987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zh-CN" altLang="en-US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　</a:t>
              </a: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Hardness 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  <p:sp>
          <p:nvSpPr>
            <p:cNvPr id="183308" name="文本框 15"/>
            <p:cNvSpPr txBox="1">
              <a:spLocks noChangeArrowheads="1"/>
            </p:cNvSpPr>
            <p:nvPr/>
          </p:nvSpPr>
          <p:spPr bwMode="auto">
            <a:xfrm>
              <a:off x="3791550" y="4440569"/>
              <a:ext cx="1939002" cy="2918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Tensile Strength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  <p:sp>
          <p:nvSpPr>
            <p:cNvPr id="183315" name="文本框 40"/>
            <p:cNvSpPr txBox="1">
              <a:spLocks noChangeArrowheads="1"/>
            </p:cNvSpPr>
            <p:nvPr/>
          </p:nvSpPr>
          <p:spPr bwMode="auto">
            <a:xfrm>
              <a:off x="6145856" y="4394112"/>
              <a:ext cx="1880472" cy="2987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fontAlgn="b" hangingPunc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楷体_GB2312"/>
                  <a:cs typeface="Times New Roman" panose="02020603050405020304" pitchFamily="18" charset="0"/>
                </a:rPr>
                <a:t>Chemical Lab</a:t>
              </a:r>
              <a:endPara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32506" y="23746"/>
            <a:ext cx="85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cs typeface="Vrinda" panose="020B0502040204020203" pitchFamily="34" charset="0"/>
              </a:rPr>
              <a:t>QUALITY INSPECTION </a:t>
            </a:r>
            <a:endParaRPr lang="zh-CN" altLang="en-US" sz="3200" b="1" dirty="0">
              <a:latin typeface="+mn-lt"/>
              <a:cs typeface="Vrinda" panose="020B0502040204020203" pitchFamily="34" charset="0"/>
            </a:endParaRPr>
          </a:p>
        </p:txBody>
      </p:sp>
      <p:pic>
        <p:nvPicPr>
          <p:cNvPr id="4098" name="Picture 2" descr="H:\和义照片\10-金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95" y="884800"/>
            <a:ext cx="2575879" cy="15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56" y="2771778"/>
            <a:ext cx="2549418" cy="14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535883" y="132805"/>
            <a:ext cx="26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7EE9"/>
                </a:solidFill>
                <a:latin typeface="Bauhaus 93" panose="04030905020B02020C02" pitchFamily="82" charset="0"/>
              </a:rPr>
              <a:t> Heyi Auto Parts</a:t>
            </a:r>
            <a:endParaRPr lang="zh-CN" altLang="en-US" sz="2400" dirty="0">
              <a:solidFill>
                <a:srgbClr val="497EE9"/>
              </a:solidFill>
              <a:latin typeface="Bauhaus 93" panose="04030905020B02020C02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91" y="4509583"/>
            <a:ext cx="2583141" cy="14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56" y="4509583"/>
            <a:ext cx="2580133" cy="14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29" y="4469943"/>
            <a:ext cx="2548664" cy="15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文本框 14"/>
          <p:cNvSpPr txBox="1">
            <a:spLocks noChangeArrowheads="1"/>
          </p:cNvSpPr>
          <p:nvPr/>
        </p:nvSpPr>
        <p:spPr bwMode="auto">
          <a:xfrm>
            <a:off x="1237191" y="5970043"/>
            <a:ext cx="2189428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　</a:t>
            </a:r>
            <a:r>
              <a:rPr lang="en-US" altLang="zh-CN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Automated Balancing</a:t>
            </a:r>
            <a:endParaRPr lang="zh-CN" altLang="en-US" sz="1400" b="1" dirty="0"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</p:txBody>
      </p:sp>
      <p:sp>
        <p:nvSpPr>
          <p:cNvPr id="24" name="文本框 14"/>
          <p:cNvSpPr txBox="1">
            <a:spLocks noChangeArrowheads="1"/>
          </p:cNvSpPr>
          <p:nvPr/>
        </p:nvSpPr>
        <p:spPr bwMode="auto">
          <a:xfrm>
            <a:off x="5193345" y="5959494"/>
            <a:ext cx="2387425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Online inspection</a:t>
            </a:r>
            <a:endParaRPr lang="zh-CN" altLang="en-US" sz="1400" b="1" dirty="0"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</p:txBody>
      </p:sp>
      <p:sp>
        <p:nvSpPr>
          <p:cNvPr id="25" name="文本框 14"/>
          <p:cNvSpPr txBox="1">
            <a:spLocks noChangeArrowheads="1"/>
          </p:cNvSpPr>
          <p:nvPr/>
        </p:nvSpPr>
        <p:spPr bwMode="auto">
          <a:xfrm>
            <a:off x="8561646" y="5959494"/>
            <a:ext cx="2143716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　</a:t>
            </a:r>
            <a:r>
              <a:rPr lang="en-US" altLang="zh-CN" sz="14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Final inspection</a:t>
            </a:r>
            <a:endParaRPr lang="zh-CN" altLang="en-US" sz="1400" b="1" dirty="0"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483" y="2697218"/>
            <a:ext cx="2448927" cy="14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8586788" y="6473825"/>
            <a:ext cx="35274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Copyright @ 201</a:t>
            </a:r>
            <a:r>
              <a:rPr lang="en-US" altLang="de-DE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9</a:t>
            </a:r>
            <a:r>
              <a:rPr lang="de-DE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Heyi, all right reserved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3591</Words>
  <Application>WPS 演示</Application>
  <PresentationFormat>宽屏</PresentationFormat>
  <Paragraphs>261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Calibri Light</vt:lpstr>
      <vt:lpstr>Wingdings 3</vt:lpstr>
      <vt:lpstr>Microsoft YaHei UI</vt:lpstr>
      <vt:lpstr>Century Gothic</vt:lpstr>
      <vt:lpstr>Vrinda</vt:lpstr>
      <vt:lpstr>Bauhaus 93</vt:lpstr>
      <vt:lpstr>Times New Roman</vt:lpstr>
      <vt:lpstr>楷体_GB2312</vt:lpstr>
      <vt:lpstr>新宋体</vt:lpstr>
      <vt:lpstr>微软雅黑</vt:lpstr>
      <vt:lpstr>Arial Unicode MS</vt:lpstr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April</cp:lastModifiedBy>
  <cp:revision>155</cp:revision>
  <dcterms:created xsi:type="dcterms:W3CDTF">2014-06-19T14:21:00Z</dcterms:created>
  <dcterms:modified xsi:type="dcterms:W3CDTF">2020-09-10T00:04:35Z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